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heme/themeOverride1.xml" ContentType="application/vnd.openxmlformats-officedocument.themeOverr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6.xml" ContentType="application/vnd.openxmlformats-officedocument.presentationml.notesSlide+xml"/>
  <Override PartName="/ppt/tags/tag78.xml" ContentType="application/vnd.openxmlformats-officedocument.presentationml.tags+xml"/>
  <Override PartName="/ppt/notesSlides/notesSlide7.xml" ContentType="application/vnd.openxmlformats-officedocument.presentationml.notesSlide+xml"/>
  <Override PartName="/ppt/tags/tag79.xml" ContentType="application/vnd.openxmlformats-officedocument.presentationml.tags+xml"/>
  <Override PartName="/ppt/notesSlides/notesSlide8.xml" ContentType="application/vnd.openxmlformats-officedocument.presentationml.notesSlide+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handoutMasterIdLst>
    <p:handoutMasterId r:id="rId110"/>
  </p:handoutMasterIdLst>
  <p:sldIdLst>
    <p:sldId id="256" r:id="rId2"/>
    <p:sldId id="257" r:id="rId3"/>
    <p:sldId id="258" r:id="rId4"/>
    <p:sldId id="259" r:id="rId5"/>
    <p:sldId id="260" r:id="rId6"/>
    <p:sldId id="261"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262" r:id="rId57"/>
    <p:sldId id="263" r:id="rId58"/>
    <p:sldId id="264" r:id="rId59"/>
    <p:sldId id="265" r:id="rId60"/>
    <p:sldId id="266" r:id="rId61"/>
    <p:sldId id="400" r:id="rId62"/>
    <p:sldId id="267" r:id="rId63"/>
    <p:sldId id="268" r:id="rId64"/>
    <p:sldId id="269" r:id="rId65"/>
    <p:sldId id="271" r:id="rId66"/>
    <p:sldId id="272" r:id="rId67"/>
    <p:sldId id="273" r:id="rId68"/>
    <p:sldId id="270" r:id="rId69"/>
    <p:sldId id="274" r:id="rId70"/>
    <p:sldId id="275" r:id="rId71"/>
    <p:sldId id="276" r:id="rId72"/>
    <p:sldId id="278" r:id="rId73"/>
    <p:sldId id="279" r:id="rId74"/>
    <p:sldId id="280" r:id="rId75"/>
    <p:sldId id="281" r:id="rId76"/>
    <p:sldId id="282" r:id="rId77"/>
    <p:sldId id="283" r:id="rId78"/>
    <p:sldId id="284" r:id="rId79"/>
    <p:sldId id="285" r:id="rId80"/>
    <p:sldId id="287" r:id="rId81"/>
    <p:sldId id="288" r:id="rId82"/>
    <p:sldId id="289" r:id="rId83"/>
    <p:sldId id="290" r:id="rId84"/>
    <p:sldId id="292" r:id="rId85"/>
    <p:sldId id="291" r:id="rId86"/>
    <p:sldId id="293" r:id="rId87"/>
    <p:sldId id="294" r:id="rId88"/>
    <p:sldId id="295" r:id="rId89"/>
    <p:sldId id="296" r:id="rId90"/>
    <p:sldId id="382" r:id="rId91"/>
    <p:sldId id="383"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396" r:id="rId105"/>
    <p:sldId id="397" r:id="rId106"/>
    <p:sldId id="398" r:id="rId107"/>
    <p:sldId id="399" r:id="rId1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14" d="100"/>
          <a:sy n="114" d="100"/>
        </p:scale>
        <p:origin x="-534"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2020.08.18</a:t>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smtClean="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24378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2020.08.18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312241541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A6A9F3-3DE0-004A-AE19-4EE9B622EC49}" type="slidenum">
              <a:rPr kumimoji="1" lang="zh-CN" altLang="en-US" smtClean="0"/>
              <a:t>25</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A6A9F3-3DE0-004A-AE19-4EE9B622EC49}" type="slidenum">
              <a:rPr kumimoji="1" lang="zh-CN" altLang="en-US" smtClean="0"/>
              <a:t>51</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A6A9F3-3DE0-004A-AE19-4EE9B622EC49}" type="slidenum">
              <a:rPr kumimoji="1" lang="zh-CN" altLang="en-US" smtClean="0"/>
              <a:t>52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3E7456-78A7-456A-984B-3DC2BFF0CC5D}" type="slidenum">
              <a:rPr lang="zh-CN" altLang="en-US" smtClean="0"/>
              <a:t>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2020.08.18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2020.08.18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2020.08.18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2020.08.18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2020.08.18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2020.08.18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2020.08.18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2020.08.18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2020.08.18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2020.08.18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2020.08.18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2020.08.18</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nodejs.org/zh-cn/"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1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www.dcloud.io/"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tslang.cn/docs/hom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tslang.cn/about/version.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hemeOverride" Target="../theme/themeOverride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en-US" altLang="zh-CN"/>
              <a:t>Angular </a:t>
            </a:r>
            <a:r>
              <a:rPr lang="zh-CN" altLang="en-US"/>
              <a:t>概述</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 58"/>
          <p:cNvGrpSpPr/>
          <p:nvPr/>
        </p:nvGrpSpPr>
        <p:grpSpPr>
          <a:xfrm>
            <a:off x="466111" y="377370"/>
            <a:ext cx="5163357" cy="651489"/>
            <a:chOff x="466111" y="377370"/>
            <a:chExt cx="5163357"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2</a:t>
              </a:r>
              <a:endParaRPr kumimoji="1" lang="zh-CN" altLang="en-US" dirty="0">
                <a:solidFill>
                  <a:schemeClr val="bg1"/>
                </a:solidFill>
              </a:endParaRPr>
            </a:p>
          </p:txBody>
        </p:sp>
        <p:sp>
          <p:nvSpPr>
            <p:cNvPr id="5" name="文本框 4"/>
            <p:cNvSpPr txBox="1"/>
            <p:nvPr/>
          </p:nvSpPr>
          <p:spPr>
            <a:xfrm>
              <a:off x="1117599" y="410727"/>
              <a:ext cx="4511869"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TypeScript </a:t>
              </a:r>
              <a:r>
                <a:rPr lang="zh-CN" altLang="en-US" sz="3200" b="1" dirty="0">
                  <a:solidFill>
                    <a:srgbClr val="06324B"/>
                  </a:solidFill>
                </a:rPr>
                <a:t>安装、编译</a:t>
              </a:r>
              <a:endParaRPr lang="nl-NL" altLang="zh-CN" sz="3200" b="1" dirty="0">
                <a:solidFill>
                  <a:srgbClr val="06324B"/>
                </a:solidFill>
              </a:endParaRPr>
            </a:p>
          </p:txBody>
        </p:sp>
      </p:grpSp>
      <p:pic>
        <p:nvPicPr>
          <p:cNvPr id="3" name="图片 2"/>
          <p:cNvPicPr>
            <a:picLocks noChangeAspect="1"/>
          </p:cNvPicPr>
          <p:nvPr/>
        </p:nvPicPr>
        <p:blipFill>
          <a:blip r:embed="rId2"/>
          <a:stretch>
            <a:fillRect/>
          </a:stretch>
        </p:blipFill>
        <p:spPr>
          <a:xfrm>
            <a:off x="627156" y="1510494"/>
            <a:ext cx="6385668" cy="4064273"/>
          </a:xfrm>
          <a:prstGeom prst="rect">
            <a:avLst/>
          </a:prstGeom>
        </p:spPr>
      </p:pic>
      <p:sp>
        <p:nvSpPr>
          <p:cNvPr id="36" name="矩形"/>
          <p:cNvSpPr/>
          <p:nvPr/>
        </p:nvSpPr>
        <p:spPr>
          <a:xfrm>
            <a:off x="7527284" y="3078730"/>
            <a:ext cx="4189234" cy="1800520"/>
          </a:xfrm>
          <a:prstGeom prst="rect">
            <a:avLst/>
          </a:prstGeom>
          <a:solidFill>
            <a:srgbClr val="E06640"/>
          </a:solidFill>
          <a:ln w="12700">
            <a:miter lim="400000"/>
          </a:ln>
          <a:effectLst>
            <a:outerShdw blurRad="50800" dist="38100" dir="10800000" rotWithShape="0">
              <a:srgbClr val="000000">
                <a:alpha val="40000"/>
              </a:srgbClr>
            </a:outerShdw>
          </a:effectLst>
        </p:spPr>
        <p:txBody>
          <a:bodyPr lIns="45719" rIns="45719" anchor="ctr"/>
          <a:lstStyle/>
          <a:p>
            <a:pPr>
              <a:defRPr>
                <a:solidFill>
                  <a:srgbClr val="FFFFFF"/>
                </a:solidFill>
                <a:latin typeface="+mn-lt"/>
                <a:ea typeface="+mn-ea"/>
                <a:cs typeface="+mn-cs"/>
                <a:sym typeface="等线" panose="02010600030101010101" charset="-122"/>
              </a:defRPr>
            </a:pPr>
            <a:endParaRPr dirty="0"/>
          </a:p>
        </p:txBody>
      </p:sp>
      <p:sp>
        <p:nvSpPr>
          <p:cNvPr id="37" name="车来宝作为区域市场的领头羊与标杆企业，在行业管理经营规范化、环保推进、智能化与智慧城市服务体系的建立上敢于实践与探索。开发和发展出一套全新的洗车业服务新模式，助力行业规范与城市环境改善与建设"/>
          <p:cNvSpPr txBox="1"/>
          <p:nvPr/>
        </p:nvSpPr>
        <p:spPr>
          <a:xfrm>
            <a:off x="466309" y="5794278"/>
            <a:ext cx="4896953" cy="465640"/>
          </a:xfrm>
          <a:prstGeom prst="rect">
            <a:avLst/>
          </a:prstGeom>
          <a:ln w="12700">
            <a:miter lim="400000"/>
          </a:ln>
        </p:spPr>
        <p:txBody>
          <a:bodyPr wrap="square" lIns="45719" rIns="45719">
            <a:spAutoFit/>
          </a:bodyPr>
          <a:lstStyle>
            <a:lvl1pPr indent="508000">
              <a:lnSpc>
                <a:spcPct val="150000"/>
              </a:lnSpc>
              <a:defRPr sz="2000" b="1">
                <a:solidFill>
                  <a:srgbClr val="FFFFFF"/>
                </a:solidFill>
                <a:latin typeface="+mn-lt"/>
                <a:ea typeface="+mn-ea"/>
                <a:cs typeface="+mn-cs"/>
                <a:sym typeface="等线" panose="02010600030101010101" charset="-122"/>
              </a:defRPr>
            </a:lvl1pPr>
          </a:lstStyle>
          <a:p>
            <a:r>
              <a:rPr lang="zh-CN" altLang="en-US" sz="1800" dirty="0">
                <a:solidFill>
                  <a:srgbClr val="06324B"/>
                </a:solidFill>
                <a:hlinkClick r:id="rId3"/>
              </a:rPr>
              <a:t>下载连接：</a:t>
            </a:r>
            <a:r>
              <a:rPr lang="en-US" sz="1800" b="0" dirty="0">
                <a:solidFill>
                  <a:srgbClr val="06324B"/>
                </a:solidFill>
                <a:hlinkClick r:id="rId3"/>
              </a:rPr>
              <a:t>https://nodejs.org/zh-cn/</a:t>
            </a:r>
            <a:endParaRPr sz="1800" b="0" dirty="0">
              <a:solidFill>
                <a:srgbClr val="06324B"/>
              </a:solidFill>
            </a:endParaRPr>
          </a:p>
        </p:txBody>
      </p:sp>
      <p:sp>
        <p:nvSpPr>
          <p:cNvPr id="6" name="文本框 5"/>
          <p:cNvSpPr txBox="1"/>
          <p:nvPr/>
        </p:nvSpPr>
        <p:spPr>
          <a:xfrm>
            <a:off x="6614472" y="3315700"/>
            <a:ext cx="3816068" cy="1064907"/>
          </a:xfrm>
          <a:prstGeom prst="rect">
            <a:avLst/>
          </a:prstGeom>
          <a:noFill/>
        </p:spPr>
        <p:txBody>
          <a:bodyPr wrap="square" rtlCol="0">
            <a:spAutoFit/>
          </a:bodyPr>
          <a:lstStyle/>
          <a:p>
            <a:pPr>
              <a:defRPr>
                <a:solidFill>
                  <a:srgbClr val="FFFFFF"/>
                </a:solidFill>
                <a:latin typeface="+mn-lt"/>
                <a:ea typeface="+mn-ea"/>
                <a:cs typeface="+mn-cs"/>
                <a:sym typeface="等线" panose="02010600030101010101" charset="-122"/>
              </a:defRPr>
            </a:pPr>
            <a:r>
              <a:rPr lang="zh-CN" altLang="en-US" sz="2000" dirty="0"/>
              <a:t>    命令：</a:t>
            </a:r>
            <a:endParaRPr lang="en-US" altLang="zh-CN" sz="2000" dirty="0"/>
          </a:p>
          <a:p>
            <a:pPr>
              <a:lnSpc>
                <a:spcPct val="120000"/>
              </a:lnSpc>
              <a:defRPr>
                <a:solidFill>
                  <a:srgbClr val="FFFFFF"/>
                </a:solidFill>
                <a:latin typeface="+mn-lt"/>
                <a:ea typeface="+mn-ea"/>
                <a:cs typeface="+mn-cs"/>
                <a:sym typeface="等线" panose="02010600030101010101" charset="-122"/>
              </a:defRPr>
            </a:pPr>
            <a:r>
              <a:rPr lang="en-US" altLang="zh-CN" dirty="0"/>
              <a:t>	</a:t>
            </a:r>
            <a:r>
              <a:rPr lang="en-US" altLang="zh-CN" dirty="0" err="1"/>
              <a:t>npm</a:t>
            </a:r>
            <a:r>
              <a:rPr lang="en-US" altLang="zh-CN" dirty="0"/>
              <a:t> install -g typescript </a:t>
            </a:r>
          </a:p>
          <a:p>
            <a:pPr>
              <a:lnSpc>
                <a:spcPct val="120000"/>
              </a:lnSpc>
              <a:defRPr>
                <a:solidFill>
                  <a:srgbClr val="FFFFFF"/>
                </a:solidFill>
                <a:latin typeface="+mn-lt"/>
                <a:ea typeface="+mn-ea"/>
                <a:cs typeface="+mn-cs"/>
                <a:sym typeface="等线" panose="02010600030101010101" charset="-122"/>
              </a:defRPr>
            </a:pPr>
            <a:r>
              <a:rPr lang="en-US" altLang="zh-CN" dirty="0"/>
              <a:t>	</a:t>
            </a:r>
            <a:r>
              <a:rPr lang="en-US" altLang="zh-CN" dirty="0" err="1"/>
              <a:t>tsc</a:t>
            </a:r>
            <a:r>
              <a:rPr lang="en-US" altLang="zh-CN" dirty="0"/>
              <a:t> </a:t>
            </a:r>
            <a:r>
              <a:rPr lang="en-US" altLang="zh-CN" dirty="0" err="1"/>
              <a:t>xxx.ts</a:t>
            </a:r>
            <a:endParaRPr lang="en-US" altLang="zh-CN"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458" y="434169"/>
            <a:ext cx="37623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up)">
                                      <p:cBhvr>
                                        <p:cTn id="8" dur="500"/>
                                        <p:tgtEl>
                                          <p:spTgt spid="59"/>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animEffect transition="in" filter="blinds(horizontal)">
                                      <p:cBhvr>
                                        <p:cTn id="17" dur="500"/>
                                        <p:tgtEl>
                                          <p:spTgt spid="37">
                                            <p:txEl>
                                              <p:pRg st="0" end="0"/>
                                            </p:txEl>
                                          </p:spTgt>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p:tgtEl>
                                          <p:spTgt spid="36"/>
                                        </p:tgtEl>
                                        <p:attrNameLst>
                                          <p:attrName>ppt_y</p:attrName>
                                        </p:attrNameLst>
                                      </p:cBhvr>
                                      <p:tavLst>
                                        <p:tav tm="0">
                                          <p:val>
                                            <p:strVal val="#ppt_y+#ppt_h*1.125000"/>
                                          </p:val>
                                        </p:tav>
                                        <p:tav tm="100000">
                                          <p:val>
                                            <p:strVal val="#ppt_y"/>
                                          </p:val>
                                        </p:tav>
                                      </p:tavLst>
                                    </p:anim>
                                    <p:animEffect transition="in" filter="wipe(up)">
                                      <p:cBhvr>
                                        <p:cTn id="22" dur="500"/>
                                        <p:tgtEl>
                                          <p:spTgt spid="36"/>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07" y="241900"/>
            <a:ext cx="10852237" cy="5041355"/>
          </a:xfrm>
        </p:spPr>
        <p:txBody>
          <a:bodyPr/>
          <a:lstStyle/>
          <a:p>
            <a:pPr marL="0" indent="0">
              <a:buNone/>
            </a:pPr>
            <a:r>
              <a:rPr lang="zh-CN" altLang="en-US"/>
              <a:t>4. app-routing.module.ts 中配置模块 暴露模块</a:t>
            </a:r>
          </a:p>
          <a:p>
            <a:pPr marL="0" indent="0">
              <a:buNone/>
            </a:pPr>
            <a:r>
              <a:rPr lang="zh-CN" altLang="en-US"/>
              <a:t>@NgModule({</a:t>
            </a:r>
          </a:p>
          <a:p>
            <a:pPr marL="0" indent="0">
              <a:buNone/>
            </a:pPr>
            <a:r>
              <a:rPr lang="zh-CN" altLang="en-US"/>
              <a:t> imports: [RouterModule.forRoot(routes)],</a:t>
            </a:r>
          </a:p>
          <a:p>
            <a:pPr marL="0" indent="0">
              <a:buNone/>
            </a:pPr>
            <a:r>
              <a:rPr lang="zh-CN" altLang="en-US"/>
              <a:t> exports: [RouterModule]</a:t>
            </a:r>
          </a:p>
          <a:p>
            <a:pPr marL="0" indent="0">
              <a:buNone/>
            </a:pPr>
            <a:r>
              <a:rPr lang="zh-CN" altLang="en-US"/>
              <a:t>})</a:t>
            </a:r>
          </a:p>
          <a:p>
            <a:pPr marL="0" indent="0">
              <a:buNone/>
            </a:pPr>
            <a:r>
              <a:rPr lang="zh-CN" altLang="en-US"/>
              <a:t>export class AppRoutingModule { }</a:t>
            </a:r>
          </a:p>
          <a:p>
            <a:pPr marL="0" indent="0">
              <a:buNone/>
            </a:pPr>
            <a:r>
              <a:rPr lang="zh-CN" altLang="en-US"/>
              <a:t>5. 在 app.module.ts 引入刚才定义的路由</a:t>
            </a:r>
          </a:p>
          <a:p>
            <a:pPr marL="0" indent="0">
              <a:buNone/>
            </a:pPr>
            <a:r>
              <a:rPr lang="zh-CN" altLang="en-US"/>
              <a:t>import { AppRoutingModule } from './app-routing.module';</a:t>
            </a:r>
          </a:p>
          <a:p>
            <a:pPr marL="0" indent="0">
              <a:buNone/>
            </a:pPr>
            <a:r>
              <a:rPr lang="zh-CN" altLang="en-US"/>
              <a:t>6.app.module.ts 里面的 import 注册这个路由模块</a:t>
            </a:r>
          </a:p>
          <a:p>
            <a:pPr marL="0" indent="0">
              <a:buNone/>
            </a:pPr>
            <a:r>
              <a:rPr lang="zh-CN" altLang="en-US"/>
              <a:t>imports: [</a:t>
            </a:r>
          </a:p>
          <a:p>
            <a:pPr marL="0" indent="0">
              <a:buNone/>
            </a:pPr>
            <a:r>
              <a:rPr lang="zh-CN" altLang="en-US"/>
              <a:t> BrowserModule,</a:t>
            </a:r>
          </a:p>
          <a:p>
            <a:pPr marL="0" indent="0">
              <a:buNone/>
            </a:pPr>
            <a:r>
              <a:rPr lang="zh-CN" altLang="en-US"/>
              <a:t> AppRoutingModule</a:t>
            </a:r>
          </a:p>
          <a:p>
            <a:pPr marL="0" indent="0">
              <a:buNone/>
            </a:pPr>
            <a:r>
              <a:rPr lang="zh-CN" altLang="en-US"/>
              <a:t> ]</a:t>
            </a: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a:t>7.找到 app.component.html 根组件模板，配置 router-outlet 显示动态加载的路由</a:t>
            </a:r>
          </a:p>
          <a:p>
            <a:pPr marL="0" indent="0">
              <a:buNone/>
            </a:pPr>
            <a:r>
              <a:rPr lang="zh-CN" altLang="en-US"/>
              <a:t>&lt;h1&gt;</a:t>
            </a:r>
          </a:p>
          <a:p>
            <a:pPr marL="0" indent="0">
              <a:buNone/>
            </a:pPr>
            <a:r>
              <a:rPr lang="zh-CN" altLang="en-US"/>
              <a:t> &lt;a routerLink="/home"&gt;首页&lt;/a&gt;</a:t>
            </a:r>
          </a:p>
          <a:p>
            <a:pPr marL="0" indent="0">
              <a:buNone/>
            </a:pPr>
            <a:r>
              <a:rPr lang="zh-CN" altLang="en-US"/>
              <a:t> &lt;a routerLink="/news"&gt;新闻&lt;/a&gt;</a:t>
            </a:r>
          </a:p>
          <a:p>
            <a:pPr marL="0" indent="0">
              <a:buNone/>
            </a:pPr>
            <a:r>
              <a:rPr lang="zh-CN" altLang="en-US"/>
              <a:t>&lt;/h1&gt;</a:t>
            </a:r>
          </a:p>
          <a:p>
            <a:pPr marL="0" indent="0">
              <a:buNone/>
            </a:pPr>
            <a:r>
              <a:rPr lang="zh-CN" altLang="en-US"/>
              <a:t>&lt;router-outlet&gt;&lt;/router-outlet&gt;</a:t>
            </a:r>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81480"/>
            <a:ext cx="10852237" cy="648000"/>
          </a:xfrm>
        </p:spPr>
        <p:txBody>
          <a:bodyPr/>
          <a:lstStyle/>
          <a:p>
            <a:r>
              <a:rPr lang="zh-CN" altLang="en-US"/>
              <a:t>三、Angular routerLink 页面跳转 默认跳转路由</a:t>
            </a:r>
          </a:p>
        </p:txBody>
      </p:sp>
      <p:sp>
        <p:nvSpPr>
          <p:cNvPr id="3" name="内容占位符 2"/>
          <p:cNvSpPr>
            <a:spLocks noGrp="1"/>
          </p:cNvSpPr>
          <p:nvPr>
            <p:ph idx="1"/>
          </p:nvPr>
        </p:nvSpPr>
        <p:spPr>
          <a:xfrm>
            <a:off x="525737" y="728945"/>
            <a:ext cx="10852237" cy="5041355"/>
          </a:xfrm>
        </p:spPr>
        <p:txBody>
          <a:bodyPr/>
          <a:lstStyle/>
          <a:p>
            <a:pPr marL="0" indent="0">
              <a:buNone/>
            </a:pPr>
            <a:r>
              <a:rPr lang="zh-CN" altLang="en-US" dirty="0"/>
              <a:t>&lt;a routerLink="/home"&gt;首页&lt;/a&gt;</a:t>
            </a:r>
          </a:p>
          <a:p>
            <a:pPr marL="0" indent="0">
              <a:buNone/>
            </a:pPr>
            <a:r>
              <a:rPr lang="zh-CN" altLang="en-US" dirty="0"/>
              <a:t> &lt;a routerLink="/news"&gt;新闻&lt;/a&gt;</a:t>
            </a:r>
          </a:p>
          <a:p>
            <a:pPr marL="0" indent="0">
              <a:buNone/>
            </a:pPr>
            <a:r>
              <a:rPr lang="zh-CN" altLang="en-US" dirty="0"/>
              <a:t>//刚进来路由为空跳转的路由</a:t>
            </a:r>
          </a:p>
          <a:p>
            <a:pPr marL="0" indent="0">
              <a:buNone/>
            </a:pPr>
            <a:r>
              <a:rPr lang="zh-CN" altLang="en-US" dirty="0"/>
              <a:t>{</a:t>
            </a:r>
          </a:p>
          <a:p>
            <a:pPr marL="0" indent="0">
              <a:buNone/>
            </a:pPr>
            <a:r>
              <a:rPr lang="zh-CN" altLang="en-US" dirty="0"/>
              <a:t> path:'', </a:t>
            </a:r>
          </a:p>
          <a:p>
            <a:pPr marL="0" indent="0">
              <a:buNone/>
            </a:pPr>
            <a:r>
              <a:rPr lang="zh-CN" altLang="en-US" dirty="0"/>
              <a:t> redirectTo:'home',</a:t>
            </a:r>
          </a:p>
          <a:p>
            <a:pPr marL="0" indent="0">
              <a:buNone/>
            </a:pPr>
            <a:r>
              <a:rPr lang="zh-CN" altLang="en-US" dirty="0"/>
              <a:t> pathMatch:"full"</a:t>
            </a:r>
          </a:p>
          <a:p>
            <a:pPr marL="0" indent="0">
              <a:buNone/>
            </a:pPr>
            <a:r>
              <a:rPr lang="zh-CN" altLang="en-US" dirty="0"/>
              <a:t> }</a:t>
            </a:r>
          </a:p>
          <a:p>
            <a:pPr marL="0" indent="0">
              <a:buNone/>
            </a:pPr>
            <a:r>
              <a:rPr lang="zh-CN" altLang="en-US" dirty="0"/>
              <a:t>//匹配不到路由的时候加载的组件 或者跳转的路由</a:t>
            </a:r>
          </a:p>
          <a:p>
            <a:pPr marL="0" indent="0">
              <a:buNone/>
            </a:pPr>
            <a:r>
              <a:rPr lang="zh-CN" altLang="en-US" dirty="0"/>
              <a:t>{ </a:t>
            </a:r>
          </a:p>
          <a:p>
            <a:pPr marL="0" indent="0">
              <a:buNone/>
            </a:pPr>
            <a:r>
              <a:rPr lang="zh-CN" altLang="en-US" dirty="0"/>
              <a:t> path: '**', /*任意的路由*/</a:t>
            </a:r>
          </a:p>
          <a:p>
            <a:pPr marL="0" indent="0">
              <a:buNone/>
            </a:pPr>
            <a:r>
              <a:rPr lang="zh-CN" altLang="en-US" dirty="0"/>
              <a:t> // component:HomeComponent</a:t>
            </a:r>
          </a:p>
          <a:p>
            <a:pPr marL="0" indent="0">
              <a:buNone/>
            </a:pPr>
            <a:r>
              <a:rPr lang="zh-CN" altLang="en-US" dirty="0"/>
              <a:t> redirectTo:'home'</a:t>
            </a:r>
          </a:p>
          <a:p>
            <a:pPr marL="0" indent="0">
              <a:buNone/>
            </a:pPr>
            <a:r>
              <a:rPr lang="zh-CN" altLang="en-US" dirty="0"/>
              <a:t> }</a:t>
            </a: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431800"/>
            <a:ext cx="11297920" cy="647700"/>
          </a:xfrm>
        </p:spPr>
        <p:txBody>
          <a:bodyPr/>
          <a:lstStyle/>
          <a:p>
            <a:r>
              <a:rPr lang="zh-CN" altLang="en-US"/>
              <a:t>四、Angular routerLinkActive 设置 routerLink默认选中路由</a:t>
            </a:r>
          </a:p>
        </p:txBody>
      </p:sp>
      <p:sp>
        <p:nvSpPr>
          <p:cNvPr id="3" name="内容占位符 2"/>
          <p:cNvSpPr>
            <a:spLocks noGrp="1"/>
          </p:cNvSpPr>
          <p:nvPr>
            <p:ph idx="1"/>
          </p:nvPr>
        </p:nvSpPr>
        <p:spPr/>
        <p:txBody>
          <a:bodyPr/>
          <a:lstStyle/>
          <a:p>
            <a:pPr marL="0" indent="0">
              <a:buNone/>
            </a:pPr>
            <a:r>
              <a:rPr lang="zh-CN" altLang="en-US"/>
              <a:t>&lt;h1&gt;</a:t>
            </a:r>
          </a:p>
          <a:p>
            <a:pPr marL="0" indent="0">
              <a:buNone/>
            </a:pPr>
            <a:r>
              <a:rPr lang="zh-CN" altLang="en-US"/>
              <a:t> &lt;a routerLink="/home" routerLinkActive="active"&gt;首页&lt;/a&gt;</a:t>
            </a:r>
          </a:p>
          <a:p>
            <a:pPr marL="0" indent="0">
              <a:buNone/>
            </a:pPr>
            <a:r>
              <a:rPr lang="zh-CN" altLang="en-US"/>
              <a:t> &lt;a routerLink="/news" routerLinkActive="active"&gt;新闻&lt;/a&gt;</a:t>
            </a:r>
          </a:p>
          <a:p>
            <a:pPr marL="0" indent="0">
              <a:buNone/>
            </a:pPr>
            <a:r>
              <a:rPr lang="zh-CN" altLang="en-US"/>
              <a:t>&lt;/h1&gt;</a:t>
            </a:r>
          </a:p>
          <a:p>
            <a:pPr marL="0" indent="0">
              <a:buNone/>
            </a:pPr>
            <a:r>
              <a:rPr lang="zh-CN" altLang="en-US"/>
              <a:t>.active{</a:t>
            </a:r>
          </a:p>
          <a:p>
            <a:pPr marL="0" indent="0">
              <a:buNone/>
            </a:pPr>
            <a:r>
              <a:rPr lang="zh-CN" altLang="en-US"/>
              <a:t> color:red;</a:t>
            </a:r>
          </a:p>
          <a:p>
            <a:pPr marL="0" indent="0">
              <a:buNone/>
            </a:pPr>
            <a:r>
              <a:rPr lang="zh-CN" altLang="en-US"/>
              <a:t>}</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134185"/>
            <a:ext cx="10852237" cy="648000"/>
          </a:xfrm>
        </p:spPr>
        <p:txBody>
          <a:bodyPr/>
          <a:lstStyle/>
          <a:p>
            <a:r>
              <a:rPr lang="zh-CN" altLang="en-US"/>
              <a:t>五、路由的动态传值</a:t>
            </a:r>
          </a:p>
        </p:txBody>
      </p:sp>
      <p:sp>
        <p:nvSpPr>
          <p:cNvPr id="3" name="内容占位符 2"/>
          <p:cNvSpPr>
            <a:spLocks noGrp="1"/>
          </p:cNvSpPr>
          <p:nvPr>
            <p:ph idx="1"/>
          </p:nvPr>
        </p:nvSpPr>
        <p:spPr>
          <a:xfrm>
            <a:off x="669925" y="908685"/>
            <a:ext cx="5928360" cy="5041265"/>
          </a:xfrm>
        </p:spPr>
        <p:txBody>
          <a:bodyPr/>
          <a:lstStyle/>
          <a:p>
            <a:pPr marL="0" indent="0">
              <a:buNone/>
            </a:pPr>
            <a:r>
              <a:rPr lang="zh-CN" altLang="en-US"/>
              <a:t>1.配置动态路由</a:t>
            </a:r>
          </a:p>
          <a:p>
            <a:pPr marL="0" indent="0">
              <a:buNone/>
            </a:pPr>
            <a:r>
              <a:rPr lang="zh-CN" altLang="en-US"/>
              <a:t>const routes: Routes = [</a:t>
            </a:r>
          </a:p>
          <a:p>
            <a:pPr marL="0" indent="0">
              <a:buNone/>
            </a:pPr>
            <a:r>
              <a:rPr lang="zh-CN" altLang="en-US"/>
              <a:t> {path: 'home', component: HomeComponent},</a:t>
            </a:r>
          </a:p>
          <a:p>
            <a:pPr marL="0" indent="0">
              <a:buNone/>
            </a:pPr>
            <a:r>
              <a:rPr lang="zh-CN" altLang="en-US"/>
              <a:t> {path: 'news', component: NewsComponent},</a:t>
            </a:r>
          </a:p>
          <a:p>
            <a:pPr marL="0" indent="0">
              <a:buNone/>
            </a:pPr>
            <a:r>
              <a:rPr lang="zh-CN" altLang="en-US"/>
              <a:t> {path: 'newscontent/:id', component: NewscontentComponent},</a:t>
            </a:r>
          </a:p>
          <a:p>
            <a:pPr marL="0" indent="0">
              <a:buNone/>
            </a:pPr>
            <a:r>
              <a:rPr lang="zh-CN" altLang="en-US"/>
              <a:t> {</a:t>
            </a:r>
          </a:p>
          <a:p>
            <a:pPr marL="0" indent="0">
              <a:buNone/>
            </a:pPr>
            <a:r>
              <a:rPr lang="zh-CN" altLang="en-US"/>
              <a:t> path: '',</a:t>
            </a:r>
          </a:p>
          <a:p>
            <a:pPr marL="0" indent="0">
              <a:buNone/>
            </a:pPr>
            <a:r>
              <a:rPr lang="zh-CN" altLang="en-US"/>
              <a:t> redirectTo: '/home',</a:t>
            </a:r>
          </a:p>
          <a:p>
            <a:pPr marL="0" indent="0">
              <a:buNone/>
            </a:pPr>
            <a:r>
              <a:rPr lang="zh-CN" altLang="en-US"/>
              <a:t> pathMatch: 'full'</a:t>
            </a:r>
          </a:p>
          <a:p>
            <a:pPr marL="0" indent="0">
              <a:buNone/>
            </a:pPr>
            <a:r>
              <a:rPr lang="zh-CN" altLang="en-US"/>
              <a:t> }</a:t>
            </a:r>
          </a:p>
          <a:p>
            <a:pPr marL="0" indent="0">
              <a:buNone/>
            </a:pPr>
            <a:r>
              <a:rPr lang="zh-CN" altLang="en-US"/>
              <a:t> </a:t>
            </a:r>
          </a:p>
          <a:p>
            <a:pPr marL="0" indent="0">
              <a:buNone/>
            </a:pPr>
            <a:r>
              <a:rPr lang="zh-CN" altLang="en-US"/>
              <a:t>];</a:t>
            </a:r>
          </a:p>
          <a:p>
            <a:pPr marL="0" indent="0">
              <a:buNone/>
            </a:pPr>
            <a:endParaRPr lang="zh-CN" altLang="en-US"/>
          </a:p>
        </p:txBody>
      </p:sp>
      <p:sp>
        <p:nvSpPr>
          <p:cNvPr id="4" name="矩形 3"/>
          <p:cNvSpPr/>
          <p:nvPr/>
        </p:nvSpPr>
        <p:spPr>
          <a:xfrm>
            <a:off x="7560310" y="906780"/>
            <a:ext cx="4314190" cy="2752725"/>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2.获取动态路由的值</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import { Router, ActivatedRoute, Params } from '@angular/router';</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constructor( private route: ActivatedRoute)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endParaRPr lang="zh-CN" altLang="en-US" sz="1600" spc="150">
              <a:solidFill>
                <a:schemeClr val="tx1">
                  <a:lumMod val="75000"/>
                  <a:lumOff val="25000"/>
                </a:schemeClr>
              </a:solidFill>
              <a:uFillTx/>
              <a:sym typeface="+mn-ea"/>
            </a:endParaRP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ngOnInit()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console.log(this.route.params);//</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this.route.params.subscribe(data=&gt;this.id=data.id);</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endParaRPr lang="zh-CN" altLang="en-US" sz="1600" spc="150">
              <a:solidFill>
                <a:schemeClr val="tx1">
                  <a:lumMod val="75000"/>
                  <a:lumOff val="25000"/>
                </a:schemeClr>
              </a:solidFill>
              <a:uFillTx/>
              <a:sym typeface="+mn-ea"/>
            </a:endParaRP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223720"/>
            <a:ext cx="10852237" cy="648000"/>
          </a:xfrm>
        </p:spPr>
        <p:txBody>
          <a:bodyPr/>
          <a:lstStyle/>
          <a:p>
            <a:r>
              <a:rPr lang="zh-CN" altLang="en-US"/>
              <a:t>六、路由的 js 跳转</a:t>
            </a:r>
          </a:p>
        </p:txBody>
      </p:sp>
      <p:sp>
        <p:nvSpPr>
          <p:cNvPr id="3" name="内容占位符 2"/>
          <p:cNvSpPr>
            <a:spLocks noGrp="1"/>
          </p:cNvSpPr>
          <p:nvPr>
            <p:ph idx="1"/>
          </p:nvPr>
        </p:nvSpPr>
        <p:spPr>
          <a:xfrm>
            <a:off x="387307" y="767045"/>
            <a:ext cx="10852237" cy="5041355"/>
          </a:xfrm>
        </p:spPr>
        <p:txBody>
          <a:bodyPr/>
          <a:lstStyle/>
          <a:p>
            <a:pPr marL="0" indent="0">
              <a:buNone/>
            </a:pPr>
            <a:r>
              <a:rPr lang="zh-CN" altLang="en-US" dirty="0"/>
              <a:t>1. 引入</a:t>
            </a:r>
          </a:p>
          <a:p>
            <a:pPr marL="0" indent="0">
              <a:buNone/>
            </a:pPr>
            <a:r>
              <a:rPr lang="zh-CN" altLang="en-US" dirty="0"/>
              <a:t>import { Router } from '@angular/router';</a:t>
            </a:r>
          </a:p>
          <a:p>
            <a:pPr marL="0" indent="0">
              <a:buNone/>
            </a:pPr>
            <a:r>
              <a:rPr lang="zh-CN" altLang="en-US" dirty="0"/>
              <a:t>2.初始化 </a:t>
            </a:r>
          </a:p>
          <a:p>
            <a:pPr marL="0" indent="0">
              <a:buNone/>
            </a:pPr>
            <a:r>
              <a:rPr lang="zh-CN" altLang="en-US" dirty="0"/>
              <a:t>export class HomeComponent implements OnInit {</a:t>
            </a:r>
          </a:p>
          <a:p>
            <a:pPr marL="0" indent="0">
              <a:buNone/>
            </a:pPr>
            <a:r>
              <a:rPr lang="zh-CN" altLang="en-US" dirty="0"/>
              <a:t> constructor(private router: Router) {</a:t>
            </a:r>
          </a:p>
          <a:p>
            <a:pPr marL="0" indent="0">
              <a:buNone/>
            </a:pPr>
            <a:r>
              <a:rPr lang="zh-CN" altLang="en-US" dirty="0"/>
              <a:t>  }</a:t>
            </a:r>
          </a:p>
          <a:p>
            <a:pPr marL="0" indent="0">
              <a:buNone/>
            </a:pPr>
            <a:r>
              <a:rPr lang="zh-CN" altLang="en-US" dirty="0"/>
              <a:t> ngOnInit() {</a:t>
            </a:r>
          </a:p>
          <a:p>
            <a:pPr marL="0" indent="0">
              <a:buNone/>
            </a:pPr>
            <a:r>
              <a:rPr lang="zh-CN" altLang="en-US" dirty="0"/>
              <a:t> }</a:t>
            </a:r>
          </a:p>
          <a:p>
            <a:pPr marL="0" indent="0">
              <a:buNone/>
            </a:pPr>
            <a:r>
              <a:rPr lang="zh-CN" altLang="en-US" dirty="0"/>
              <a:t> goNews(){</a:t>
            </a:r>
          </a:p>
          <a:p>
            <a:pPr marL="0" indent="0">
              <a:buNone/>
            </a:pPr>
            <a:r>
              <a:rPr lang="zh-CN" altLang="en-US" dirty="0"/>
              <a:t> // this.router.navigate(['/news', hero.id]);</a:t>
            </a:r>
          </a:p>
          <a:p>
            <a:pPr marL="0" indent="0">
              <a:buNone/>
            </a:pPr>
            <a:r>
              <a:rPr lang="zh-CN" altLang="en-US" dirty="0"/>
              <a:t> this.router.navigate(['/news']);</a:t>
            </a:r>
          </a:p>
          <a:p>
            <a:pPr marL="0" indent="0">
              <a:buNone/>
            </a:pPr>
            <a:r>
              <a:rPr lang="zh-CN" altLang="en-US" dirty="0"/>
              <a:t> }}</a:t>
            </a:r>
          </a:p>
          <a:p>
            <a:pPr marL="0" indent="0">
              <a:buNone/>
            </a:pPr>
            <a:r>
              <a:rPr lang="zh-CN" altLang="en-US" dirty="0"/>
              <a:t>3.路由跳转 </a:t>
            </a:r>
          </a:p>
          <a:p>
            <a:pPr marL="0" indent="0">
              <a:buNone/>
            </a:pPr>
            <a:r>
              <a:rPr lang="zh-CN" altLang="en-US" dirty="0"/>
              <a:t>this.router.navigate(['/news', hero.id]);</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89735"/>
            <a:ext cx="10852237" cy="648000"/>
          </a:xfrm>
        </p:spPr>
        <p:txBody>
          <a:bodyPr/>
          <a:lstStyle/>
          <a:p>
            <a:r>
              <a:rPr lang="zh-CN" altLang="en-US"/>
              <a:t>七、路由的 js 跳转 get 传值</a:t>
            </a:r>
          </a:p>
        </p:txBody>
      </p:sp>
      <p:sp>
        <p:nvSpPr>
          <p:cNvPr id="3" name="内容占位符 2"/>
          <p:cNvSpPr>
            <a:spLocks noGrp="1"/>
          </p:cNvSpPr>
          <p:nvPr>
            <p:ph idx="1"/>
          </p:nvPr>
        </p:nvSpPr>
        <p:spPr>
          <a:xfrm>
            <a:off x="669882" y="737200"/>
            <a:ext cx="10852237" cy="5041355"/>
          </a:xfrm>
        </p:spPr>
        <p:txBody>
          <a:bodyPr/>
          <a:lstStyle/>
          <a:p>
            <a:pPr marL="0" indent="0">
              <a:buNone/>
            </a:pPr>
            <a:r>
              <a:rPr lang="zh-CN" altLang="en-US"/>
              <a:t>1. 引入 NavigationExtras</a:t>
            </a:r>
          </a:p>
          <a:p>
            <a:pPr marL="0" indent="0">
              <a:buNone/>
            </a:pPr>
            <a:r>
              <a:rPr lang="zh-CN" altLang="en-US"/>
              <a:t>import { Router ,NavigationExtras,ActivatedRoute} from '@angular/router';</a:t>
            </a:r>
          </a:p>
          <a:p>
            <a:pPr marL="0" indent="0">
              <a:buNone/>
            </a:pPr>
            <a:r>
              <a:rPr lang="zh-CN" altLang="en-US"/>
              <a:t>2.定义一个 goNewsContent 方法执行跳转，用 NavigationExtras 配置传参。</a:t>
            </a:r>
          </a:p>
          <a:p>
            <a:pPr marL="0" indent="0">
              <a:buNone/>
            </a:pPr>
            <a:r>
              <a:rPr lang="zh-CN" altLang="en-US"/>
              <a:t>goNewsContent(){</a:t>
            </a:r>
          </a:p>
          <a:p>
            <a:pPr marL="0" indent="0">
              <a:buNone/>
            </a:pPr>
            <a:r>
              <a:rPr lang="zh-CN" altLang="en-US"/>
              <a:t> let navigationExtras: NavigationExtras = {</a:t>
            </a:r>
          </a:p>
          <a:p>
            <a:pPr marL="0" indent="0">
              <a:buNone/>
            </a:pPr>
            <a:r>
              <a:rPr lang="zh-CN" altLang="en-US"/>
              <a:t> queryParams: { 'session_id': '123' },</a:t>
            </a:r>
          </a:p>
          <a:p>
            <a:pPr marL="0" indent="0">
              <a:buNone/>
            </a:pPr>
            <a:r>
              <a:rPr lang="zh-CN" altLang="en-US"/>
              <a:t> fragment: 'anchor'</a:t>
            </a:r>
          </a:p>
          <a:p>
            <a:pPr marL="0" indent="0">
              <a:buNone/>
            </a:pPr>
            <a:r>
              <a:rPr lang="zh-CN" altLang="en-US"/>
              <a:t> };</a:t>
            </a:r>
          </a:p>
          <a:p>
            <a:pPr marL="0" indent="0">
              <a:buNone/>
            </a:pPr>
            <a:r>
              <a:rPr lang="zh-CN" altLang="en-US"/>
              <a:t> this.router.navigate(['/news'],navigationExtras);</a:t>
            </a:r>
          </a:p>
          <a:p>
            <a:pPr marL="0" indent="0">
              <a:buNone/>
            </a:pPr>
            <a:r>
              <a:rPr lang="zh-CN" altLang="en-US"/>
              <a:t> }</a:t>
            </a:r>
          </a:p>
          <a:p>
            <a:pPr marL="0" indent="0">
              <a:buNone/>
            </a:pPr>
            <a:r>
              <a:rPr lang="zh-CN" altLang="en-US"/>
              <a:t>3.获取 get 传值</a:t>
            </a:r>
          </a:p>
          <a:p>
            <a:pPr marL="0" indent="0">
              <a:buNone/>
            </a:pPr>
            <a:r>
              <a:rPr lang="zh-CN" altLang="en-US"/>
              <a:t> constructor(private route: ActivatedRoute) { </a:t>
            </a:r>
          </a:p>
          <a:p>
            <a:pPr marL="0" indent="0">
              <a:buNone/>
            </a:pPr>
            <a:r>
              <a:rPr lang="zh-CN" altLang="en-US"/>
              <a:t> console.log(this.route.queryParams);</a:t>
            </a:r>
          </a:p>
          <a:p>
            <a:pPr marL="0" indent="0">
              <a:buNone/>
            </a:pPr>
            <a:r>
              <a:rPr lang="zh-CN" altLang="en-US"/>
              <a:t> }</a:t>
            </a:r>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八、父子路由</a:t>
            </a:r>
          </a:p>
        </p:txBody>
      </p:sp>
      <p:sp>
        <p:nvSpPr>
          <p:cNvPr id="3" name="内容占位符 2"/>
          <p:cNvSpPr>
            <a:spLocks noGrp="1"/>
          </p:cNvSpPr>
          <p:nvPr>
            <p:ph idx="1"/>
          </p:nvPr>
        </p:nvSpPr>
        <p:spPr>
          <a:xfrm>
            <a:off x="565785" y="1079500"/>
            <a:ext cx="8917940" cy="5041265"/>
          </a:xfrm>
        </p:spPr>
        <p:txBody>
          <a:bodyPr/>
          <a:lstStyle/>
          <a:p>
            <a:pPr marL="0" indent="0">
              <a:buNone/>
            </a:pPr>
            <a:r>
              <a:rPr lang="zh-CN" altLang="en-US" dirty="0"/>
              <a:t>1. 创建组件引入组件</a:t>
            </a:r>
          </a:p>
          <a:p>
            <a:pPr marL="0" indent="0">
              <a:buNone/>
            </a:pPr>
            <a:r>
              <a:rPr lang="zh-CN" altLang="en-US" dirty="0"/>
              <a:t>import { NewsaddComponent } from './components/newsadd/newsadd.component';</a:t>
            </a:r>
          </a:p>
          <a:p>
            <a:pPr marL="0" indent="0">
              <a:buNone/>
            </a:pPr>
            <a:r>
              <a:rPr lang="zh-CN" altLang="en-US" dirty="0"/>
              <a:t>import { NewslistComponent } from './components/newslist/newslist.component';</a:t>
            </a:r>
          </a:p>
          <a:p>
            <a:pPr marL="0" indent="0">
              <a:buNone/>
            </a:pPr>
            <a:r>
              <a:rPr lang="zh-CN" altLang="en-US" dirty="0"/>
              <a:t>2. 配置路由</a:t>
            </a:r>
          </a:p>
          <a:p>
            <a:pPr marL="0" indent="0">
              <a:buNone/>
            </a:pPr>
            <a:r>
              <a:rPr lang="zh-CN" altLang="en-US" dirty="0"/>
              <a:t>{</a:t>
            </a:r>
          </a:p>
          <a:p>
            <a:pPr marL="0" indent="0">
              <a:buNone/>
            </a:pPr>
            <a:r>
              <a:rPr lang="zh-CN" altLang="en-US" dirty="0"/>
              <a:t> path: 'news',</a:t>
            </a:r>
          </a:p>
          <a:p>
            <a:pPr marL="0" indent="0">
              <a:buNone/>
            </a:pPr>
            <a:r>
              <a:rPr lang="zh-CN" altLang="en-US" dirty="0"/>
              <a:t> component:NewsComponent,</a:t>
            </a:r>
          </a:p>
          <a:p>
            <a:pPr marL="0" indent="0">
              <a:buNone/>
            </a:pPr>
            <a:r>
              <a:rPr lang="zh-CN" altLang="en-US" dirty="0"/>
              <a:t> children: [</a:t>
            </a:r>
          </a:p>
          <a:p>
            <a:pPr marL="0" indent="0">
              <a:buNone/>
            </a:pPr>
            <a:r>
              <a:rPr lang="zh-CN" altLang="en-US" dirty="0"/>
              <a:t> {</a:t>
            </a:r>
          </a:p>
          <a:p>
            <a:pPr marL="0" indent="0">
              <a:buNone/>
            </a:pPr>
            <a:r>
              <a:rPr lang="zh-CN" altLang="en-US" dirty="0"/>
              <a:t> path:'newslist',</a:t>
            </a:r>
          </a:p>
          <a:p>
            <a:pPr marL="0" indent="0">
              <a:buNone/>
            </a:pPr>
            <a:r>
              <a:rPr lang="zh-CN" altLang="en-US" dirty="0"/>
              <a:t> component:NewslistComponent</a:t>
            </a:r>
          </a:p>
          <a:p>
            <a:pPr marL="0" indent="0">
              <a:buNone/>
            </a:pPr>
            <a:r>
              <a:rPr lang="zh-CN" altLang="en-US" dirty="0"/>
              <a:t> },</a:t>
            </a:r>
          </a:p>
          <a:p>
            <a:pPr marL="0" indent="0">
              <a:buNone/>
            </a:pPr>
            <a:endParaRPr lang="zh-CN" altLang="en-US" dirty="0"/>
          </a:p>
        </p:txBody>
      </p:sp>
      <p:sp>
        <p:nvSpPr>
          <p:cNvPr id="4" name="矩形 3"/>
          <p:cNvSpPr/>
          <p:nvPr/>
        </p:nvSpPr>
        <p:spPr>
          <a:xfrm>
            <a:off x="8214995" y="2617470"/>
            <a:ext cx="3585210" cy="364871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path:'newsadd',</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component:NewsaddComponent</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3. 父组件中定义 router-outlet</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&lt;router-outlet&gt;&lt;/router-outlet&gt;</a:t>
            </a:r>
          </a:p>
          <a:p>
            <a:pPr lvl="0" algn="l">
              <a:lnSpc>
                <a:spcPct val="130000"/>
              </a:lnSpc>
              <a:spcBef>
                <a:spcPts val="0"/>
              </a:spcBef>
              <a:spcAft>
                <a:spcPts val="1000"/>
              </a:spcAft>
              <a:buClrTx/>
              <a:buSzTx/>
              <a:buFont typeface="Arial" panose="020B0604020202020204" pitchFamily="34" charset="0"/>
            </a:pPr>
            <a:endParaRPr lang="zh-CN" altLang="en-US" sz="1600" spc="150">
              <a:solidFill>
                <a:schemeClr val="tx1">
                  <a:lumMod val="75000"/>
                  <a:lumOff val="25000"/>
                </a:schemeClr>
              </a:solidFill>
              <a:uFillTx/>
              <a:sym typeface="+mn-ea"/>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 58"/>
          <p:cNvGrpSpPr/>
          <p:nvPr/>
        </p:nvGrpSpPr>
        <p:grpSpPr>
          <a:xfrm>
            <a:off x="466111" y="377370"/>
            <a:ext cx="5163357" cy="651489"/>
            <a:chOff x="466111" y="377370"/>
            <a:chExt cx="5163357"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3</a:t>
              </a:r>
              <a:endParaRPr kumimoji="1" lang="zh-CN" altLang="en-US" dirty="0">
                <a:solidFill>
                  <a:schemeClr val="bg1"/>
                </a:solidFill>
              </a:endParaRPr>
            </a:p>
          </p:txBody>
        </p:sp>
        <p:sp>
          <p:nvSpPr>
            <p:cNvPr id="5" name="文本框 4"/>
            <p:cNvSpPr txBox="1"/>
            <p:nvPr/>
          </p:nvSpPr>
          <p:spPr>
            <a:xfrm>
              <a:off x="1117599" y="410727"/>
              <a:ext cx="4511869"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TypeScript </a:t>
              </a:r>
              <a:r>
                <a:rPr lang="zh-CN" altLang="en-US" sz="3200" b="1" dirty="0">
                  <a:solidFill>
                    <a:srgbClr val="06324B"/>
                  </a:solidFill>
                </a:rPr>
                <a:t>之</a:t>
              </a:r>
              <a:r>
                <a:rPr lang="en-US" altLang="zh-CN" sz="3200" b="1" dirty="0">
                  <a:solidFill>
                    <a:srgbClr val="06324B"/>
                  </a:solidFill>
                </a:rPr>
                <a:t>IDE</a:t>
              </a:r>
              <a:endParaRPr lang="nl-NL" altLang="zh-CN" sz="3200" b="1" dirty="0">
                <a:solidFill>
                  <a:srgbClr val="06324B"/>
                </a:solidFill>
              </a:endParaRPr>
            </a:p>
          </p:txBody>
        </p:sp>
      </p:grpSp>
      <p:pic>
        <p:nvPicPr>
          <p:cNvPr id="2" name="图片 1"/>
          <p:cNvPicPr>
            <a:picLocks noChangeAspect="1"/>
          </p:cNvPicPr>
          <p:nvPr/>
        </p:nvPicPr>
        <p:blipFill>
          <a:blip r:embed="rId2"/>
          <a:stretch>
            <a:fillRect/>
          </a:stretch>
        </p:blipFill>
        <p:spPr>
          <a:xfrm>
            <a:off x="466111" y="1643291"/>
            <a:ext cx="5458120" cy="3056294"/>
          </a:xfrm>
          <a:prstGeom prst="rect">
            <a:avLst/>
          </a:prstGeom>
        </p:spPr>
      </p:pic>
      <p:sp>
        <p:nvSpPr>
          <p:cNvPr id="6" name="文本框 5"/>
          <p:cNvSpPr txBox="1"/>
          <p:nvPr/>
        </p:nvSpPr>
        <p:spPr>
          <a:xfrm>
            <a:off x="942997" y="4949074"/>
            <a:ext cx="4209584" cy="369332"/>
          </a:xfrm>
          <a:prstGeom prst="rect">
            <a:avLst/>
          </a:prstGeom>
          <a:noFill/>
        </p:spPr>
        <p:txBody>
          <a:bodyPr wrap="square" rtlCol="0">
            <a:spAutoFit/>
          </a:bodyPr>
          <a:lstStyle/>
          <a:p>
            <a:r>
              <a:rPr lang="en-US" altLang="zh-CN" b="1" dirty="0">
                <a:hlinkClick r:id="rId3"/>
              </a:rPr>
              <a:t>VSCode: </a:t>
            </a:r>
            <a:r>
              <a:rPr lang="en-US" altLang="zh-CN" dirty="0">
                <a:hlinkClick r:id="rId3"/>
              </a:rPr>
              <a:t>https://code.visualstudio.com/</a:t>
            </a:r>
            <a:endParaRPr lang="en-US" altLang="zh-CN" dirty="0"/>
          </a:p>
        </p:txBody>
      </p:sp>
      <p:pic>
        <p:nvPicPr>
          <p:cNvPr id="7" name="图片 6"/>
          <p:cNvPicPr>
            <a:picLocks noChangeAspect="1"/>
          </p:cNvPicPr>
          <p:nvPr/>
        </p:nvPicPr>
        <p:blipFill>
          <a:blip r:embed="rId4"/>
          <a:stretch>
            <a:fillRect/>
          </a:stretch>
        </p:blipFill>
        <p:spPr>
          <a:xfrm>
            <a:off x="6218551" y="1635671"/>
            <a:ext cx="5458120" cy="3063914"/>
          </a:xfrm>
          <a:prstGeom prst="rect">
            <a:avLst/>
          </a:prstGeom>
        </p:spPr>
      </p:pic>
      <p:sp>
        <p:nvSpPr>
          <p:cNvPr id="12" name="文本框 11"/>
          <p:cNvSpPr txBox="1"/>
          <p:nvPr/>
        </p:nvSpPr>
        <p:spPr>
          <a:xfrm>
            <a:off x="7221984" y="4949074"/>
            <a:ext cx="3451254" cy="369332"/>
          </a:xfrm>
          <a:prstGeom prst="rect">
            <a:avLst/>
          </a:prstGeom>
          <a:noFill/>
        </p:spPr>
        <p:txBody>
          <a:bodyPr wrap="square" rtlCol="0">
            <a:spAutoFit/>
          </a:bodyPr>
          <a:lstStyle/>
          <a:p>
            <a:r>
              <a:rPr lang="en-US" altLang="zh-CN" b="1" dirty="0">
                <a:hlinkClick r:id="rId3"/>
              </a:rPr>
              <a:t> </a:t>
            </a:r>
            <a:r>
              <a:rPr lang="en-US" altLang="zh-CN" b="1" dirty="0" err="1">
                <a:hlinkClick r:id="rId3"/>
              </a:rPr>
              <a:t>HBuder</a:t>
            </a:r>
            <a:r>
              <a:rPr lang="en-US" altLang="zh-CN" b="1" dirty="0">
                <a:hlinkClick r:id="rId3"/>
              </a:rPr>
              <a:t>: </a:t>
            </a:r>
            <a:r>
              <a:rPr lang="en-US" altLang="zh-CN" dirty="0">
                <a:hlinkClick r:id="rId5"/>
              </a:rPr>
              <a:t>http://www.dcloud.io/</a:t>
            </a:r>
            <a:endParaRPr lang="zh-CN" altLang="en-US" dirty="0"/>
          </a:p>
        </p:txBody>
      </p:sp>
      <p:sp>
        <p:nvSpPr>
          <p:cNvPr id="3" name="文本框 2"/>
          <p:cNvSpPr txBox="1"/>
          <p:nvPr/>
        </p:nvSpPr>
        <p:spPr>
          <a:xfrm>
            <a:off x="3622282" y="5849224"/>
            <a:ext cx="4944140" cy="369332"/>
          </a:xfrm>
          <a:prstGeom prst="rect">
            <a:avLst/>
          </a:prstGeom>
          <a:noFill/>
        </p:spPr>
        <p:txBody>
          <a:bodyPr wrap="square" rtlCol="0">
            <a:spAutoFit/>
          </a:bodyPr>
          <a:lstStyle/>
          <a:p>
            <a:r>
              <a:rPr kumimoji="1" lang="zh-CN" altLang="en-US" dirty="0">
                <a:solidFill>
                  <a:srgbClr val="06324B"/>
                </a:solidFill>
              </a:rPr>
              <a:t>优先推荐</a:t>
            </a:r>
            <a:r>
              <a:rPr kumimoji="1" lang="en-US" altLang="zh-CN" dirty="0" err="1">
                <a:solidFill>
                  <a:srgbClr val="06324B"/>
                </a:solidFill>
              </a:rPr>
              <a:t>VSCode</a:t>
            </a:r>
            <a:r>
              <a:rPr kumimoji="1" lang="zh-CN" altLang="en-US" dirty="0">
                <a:solidFill>
                  <a:srgbClr val="06324B"/>
                </a:solidFill>
              </a:rPr>
              <a:t>轻量级编辑器！开源、跨平台！</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up)">
                                      <p:cBhvr>
                                        <p:cTn id="8" dur="500"/>
                                        <p:tgtEl>
                                          <p:spTgt spid="59"/>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par>
                          <p:cTn id="27" fill="hold">
                            <p:stCondLst>
                              <p:cond delay="2500"/>
                            </p:stCondLst>
                            <p:childTnLst>
                              <p:par>
                                <p:cTn id="28" presetID="41" presetClass="entr" presetSubtype="0" fill="hold" nodeType="afterEffect">
                                  <p:stCondLst>
                                    <p:cond delay="0"/>
                                  </p:stCondLst>
                                  <p:iterate type="lt">
                                    <p:tmPct val="10000"/>
                                  </p:iterate>
                                  <p:childTnLst>
                                    <p:set>
                                      <p:cBhvr>
                                        <p:cTn id="29" dur="1" fill="hold">
                                          <p:stCondLst>
                                            <p:cond delay="0"/>
                                          </p:stCondLst>
                                        </p:cTn>
                                        <p:tgtEl>
                                          <p:spTgt spid="3">
                                            <p:txEl>
                                              <p:pRg st="0" end="0"/>
                                            </p:txEl>
                                          </p:spTgt>
                                        </p:tgtEl>
                                        <p:attrNameLst>
                                          <p:attrName>style.visibility</p:attrName>
                                        </p:attrNameLst>
                                      </p:cBhvr>
                                      <p:to>
                                        <p:strVal val="visible"/>
                                      </p:to>
                                    </p:set>
                                    <p:anim calcmode="lin" valueType="num">
                                      <p:cBhvr>
                                        <p:cTn id="30"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32"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2946389" y="1380135"/>
            <a:ext cx="5380447" cy="1569660"/>
            <a:chOff x="2143930" y="856029"/>
            <a:chExt cx="5380447" cy="1569660"/>
          </a:xfrm>
        </p:grpSpPr>
        <p:grpSp>
          <p:nvGrpSpPr>
            <p:cNvPr id="4" name="组合 9"/>
            <p:cNvGrpSpPr/>
            <p:nvPr/>
          </p:nvGrpSpPr>
          <p:grpSpPr>
            <a:xfrm>
              <a:off x="3687163" y="859350"/>
              <a:ext cx="3837214" cy="1354217"/>
              <a:chOff x="6081486" y="649688"/>
              <a:chExt cx="3837214" cy="1354217"/>
            </a:xfrm>
          </p:grpSpPr>
          <p:sp>
            <p:nvSpPr>
              <p:cNvPr id="5" name="文本框 4"/>
              <p:cNvSpPr txBox="1"/>
              <p:nvPr/>
            </p:nvSpPr>
            <p:spPr>
              <a:xfrm>
                <a:off x="6081486" y="649688"/>
                <a:ext cx="3403762" cy="584775"/>
              </a:xfrm>
              <a:prstGeom prst="rect">
                <a:avLst/>
              </a:prstGeom>
              <a:noFill/>
              <a:effectLst/>
            </p:spPr>
            <p:txBody>
              <a:bodyPr wrap="square" rtlCol="0">
                <a:spAutoFit/>
              </a:bodyPr>
              <a:lstStyle/>
              <a:p>
                <a:r>
                  <a:rPr lang="en-US" altLang="zh-CN" sz="3200" dirty="0">
                    <a:solidFill>
                      <a:srgbClr val="06324B"/>
                    </a:solidFill>
                  </a:rPr>
                  <a:t>Basic Structure</a:t>
                </a:r>
                <a:endParaRPr lang="zh-CN" altLang="en-US" sz="3200" dirty="0">
                  <a:solidFill>
                    <a:srgbClr val="06324B"/>
                  </a:solidFill>
                  <a:latin typeface="Microsoft Yi Baiti" panose="03000500000000000000" pitchFamily="66" charset="0"/>
                </a:endParaRPr>
              </a:p>
            </p:txBody>
          </p:sp>
          <p:sp>
            <p:nvSpPr>
              <p:cNvPr id="6" name="文本框 5"/>
              <p:cNvSpPr txBox="1"/>
              <p:nvPr/>
            </p:nvSpPr>
            <p:spPr>
              <a:xfrm>
                <a:off x="6081486" y="1296019"/>
                <a:ext cx="3837214" cy="707886"/>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rPr>
                  <a:t>基本结构</a:t>
                </a:r>
              </a:p>
            </p:txBody>
          </p:sp>
        </p:grpSp>
        <p:sp>
          <p:nvSpPr>
            <p:cNvPr id="7" name="TextBox 58"/>
            <p:cNvSpPr txBox="1"/>
            <p:nvPr/>
          </p:nvSpPr>
          <p:spPr>
            <a:xfrm>
              <a:off x="2143930" y="856029"/>
              <a:ext cx="1415772" cy="1569660"/>
            </a:xfrm>
            <a:prstGeom prst="rect">
              <a:avLst/>
            </a:prstGeom>
            <a:noFill/>
          </p:spPr>
          <p:txBody>
            <a:bodyPr wrap="none" rtlCol="0">
              <a:spAutoFit/>
            </a:bodyPr>
            <a:lstStyle/>
            <a:p>
              <a:r>
                <a:rPr lang="en-US" altLang="zh-CN" sz="9600" b="1" dirty="0">
                  <a:solidFill>
                    <a:srgbClr val="06324B"/>
                  </a:solidFill>
                  <a:latin typeface="PingFang SC" charset="-122"/>
                </a:rPr>
                <a:t>Ⅱ</a:t>
              </a:r>
              <a:endParaRPr lang="zh-CN" altLang="en-US" sz="9600" b="1" dirty="0">
                <a:solidFill>
                  <a:srgbClr val="06324B"/>
                </a:solidFill>
              </a:endParaRPr>
            </a:p>
          </p:txBody>
        </p:sp>
      </p:grpSp>
      <p:grpSp>
        <p:nvGrpSpPr>
          <p:cNvPr id="11" name="组 10"/>
          <p:cNvGrpSpPr/>
          <p:nvPr/>
        </p:nvGrpSpPr>
        <p:grpSpPr>
          <a:xfrm>
            <a:off x="4621880" y="3065534"/>
            <a:ext cx="4124253" cy="760599"/>
            <a:chOff x="3851505" y="2541428"/>
            <a:chExt cx="4124253" cy="760599"/>
          </a:xfrm>
        </p:grpSpPr>
        <p:sp>
          <p:nvSpPr>
            <p:cNvPr id="8" name="TextBox 11"/>
            <p:cNvSpPr txBox="1"/>
            <p:nvPr/>
          </p:nvSpPr>
          <p:spPr>
            <a:xfrm>
              <a:off x="3851505" y="2552337"/>
              <a:ext cx="1149033"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latin typeface="+mn-ea"/>
                  <a:sym typeface="Arial" panose="020B0604020202020204" pitchFamily="34" charset="0"/>
                </a:rPr>
                <a:t>基本类型</a:t>
              </a:r>
              <a:endParaRPr lang="en-US" altLang="zh-CN" sz="2000" dirty="0">
                <a:solidFill>
                  <a:schemeClr val="tx1">
                    <a:lumMod val="65000"/>
                    <a:lumOff val="35000"/>
                  </a:schemeClr>
                </a:solidFill>
                <a:latin typeface="+mn-ea"/>
                <a:sym typeface="Arial" panose="020B0604020202020204" pitchFamily="34" charset="0"/>
              </a:endParaRPr>
            </a:p>
          </p:txBody>
        </p:sp>
        <p:sp>
          <p:nvSpPr>
            <p:cNvPr id="9" name="TextBox 11"/>
            <p:cNvSpPr txBox="1"/>
            <p:nvPr/>
          </p:nvSpPr>
          <p:spPr>
            <a:xfrm>
              <a:off x="6121404" y="2541428"/>
              <a:ext cx="1405513"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latin typeface="+mn-ea"/>
                  <a:sym typeface="Arial" panose="020B0604020202020204" pitchFamily="34" charset="0"/>
                </a:rPr>
                <a:t>基本运算符</a:t>
              </a:r>
              <a:endParaRPr lang="en-US" altLang="zh-CN" sz="2000" dirty="0">
                <a:solidFill>
                  <a:schemeClr val="tx1">
                    <a:lumMod val="65000"/>
                    <a:lumOff val="35000"/>
                  </a:schemeClr>
                </a:solidFill>
                <a:latin typeface="+mn-ea"/>
                <a:sym typeface="Arial" panose="020B0604020202020204" pitchFamily="34" charset="0"/>
              </a:endParaRPr>
            </a:p>
          </p:txBody>
        </p:sp>
        <p:sp>
          <p:nvSpPr>
            <p:cNvPr id="19" name="TextBox 11"/>
            <p:cNvSpPr txBox="1"/>
            <p:nvPr/>
          </p:nvSpPr>
          <p:spPr>
            <a:xfrm>
              <a:off x="3851505" y="2990871"/>
              <a:ext cx="1661993"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latin typeface="+mn-ea"/>
                </a:rPr>
                <a:t>流程控制语句</a:t>
              </a:r>
            </a:p>
          </p:txBody>
        </p:sp>
        <p:sp>
          <p:nvSpPr>
            <p:cNvPr id="20" name="TextBox 11"/>
            <p:cNvSpPr txBox="1"/>
            <p:nvPr/>
          </p:nvSpPr>
          <p:spPr>
            <a:xfrm>
              <a:off x="6121404" y="2994250"/>
              <a:ext cx="1854354"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latin typeface="+mn-ea"/>
                </a:rPr>
                <a:t>循环</a:t>
              </a:r>
              <a:r>
                <a:rPr lang="en-US" altLang="zh-CN" sz="2000" dirty="0">
                  <a:solidFill>
                    <a:schemeClr val="tx1">
                      <a:lumMod val="65000"/>
                      <a:lumOff val="35000"/>
                    </a:schemeClr>
                  </a:solidFill>
                  <a:latin typeface="+mn-ea"/>
                </a:rPr>
                <a:t>/</a:t>
              </a:r>
              <a:r>
                <a:rPr lang="zh-CN" altLang="en-US" sz="2000" dirty="0">
                  <a:solidFill>
                    <a:schemeClr val="tx1">
                      <a:lumMod val="65000"/>
                      <a:lumOff val="35000"/>
                    </a:schemeClr>
                  </a:solidFill>
                  <a:latin typeface="+mn-ea"/>
                </a:rPr>
                <a:t>迭代</a:t>
              </a:r>
              <a:r>
                <a:rPr lang="en-US" altLang="zh-CN" sz="2000" dirty="0">
                  <a:solidFill>
                    <a:schemeClr val="tx1">
                      <a:lumMod val="65000"/>
                      <a:lumOff val="35000"/>
                    </a:schemeClr>
                  </a:solidFill>
                  <a:latin typeface="+mn-ea"/>
                </a:rPr>
                <a:t>/</a:t>
              </a:r>
              <a:r>
                <a:rPr lang="zh-CN" altLang="en-US" sz="2000" dirty="0">
                  <a:solidFill>
                    <a:schemeClr val="tx1">
                      <a:lumMod val="65000"/>
                      <a:lumOff val="35000"/>
                    </a:schemeClr>
                  </a:solidFill>
                  <a:latin typeface="+mn-ea"/>
                </a:rPr>
                <a:t>遍历</a:t>
              </a:r>
            </a:p>
          </p:txBody>
        </p:sp>
      </p:grpSp>
      <p:grpSp>
        <p:nvGrpSpPr>
          <p:cNvPr id="33" name="组 32"/>
          <p:cNvGrpSpPr/>
          <p:nvPr/>
        </p:nvGrpSpPr>
        <p:grpSpPr>
          <a:xfrm>
            <a:off x="0" y="4338081"/>
            <a:ext cx="12192000" cy="2549506"/>
            <a:chOff x="0" y="4338081"/>
            <a:chExt cx="12192000" cy="2549506"/>
          </a:xfrm>
        </p:grpSpPr>
        <p:sp>
          <p:nvSpPr>
            <p:cNvPr id="34" name="矩形 33"/>
            <p:cNvSpPr/>
            <p:nvPr/>
          </p:nvSpPr>
          <p:spPr>
            <a:xfrm>
              <a:off x="7914640" y="5642421"/>
              <a:ext cx="254000" cy="351979"/>
            </a:xfrm>
            <a:prstGeom prst="rect">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97255"/>
              <a:ext cx="12192000" cy="2490332"/>
            </a:xfrm>
            <a:prstGeom prst="rect">
              <a:avLst/>
            </a:prstGeom>
          </p:spPr>
        </p:pic>
        <p:sp>
          <p:nvSpPr>
            <p:cNvPr id="36" name="矩形 35"/>
            <p:cNvSpPr/>
            <p:nvPr/>
          </p:nvSpPr>
          <p:spPr>
            <a:xfrm>
              <a:off x="0" y="4338081"/>
              <a:ext cx="12192000" cy="251870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par>
                          <p:cTn id="15" fill="hold">
                            <p:stCondLst>
                              <p:cond delay="1500"/>
                            </p:stCondLst>
                            <p:childTnLst>
                              <p:par>
                                <p:cTn id="16" presetID="14" presetClass="entr" presetSubtype="1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39430" y="1162630"/>
            <a:ext cx="8683690" cy="5431620"/>
          </a:xfrm>
          <a:prstGeom prst="rect">
            <a:avLst/>
          </a:prstGeom>
        </p:spPr>
      </p:pic>
      <p:grpSp>
        <p:nvGrpSpPr>
          <p:cNvPr id="59" name="组 58"/>
          <p:cNvGrpSpPr/>
          <p:nvPr/>
        </p:nvGrpSpPr>
        <p:grpSpPr>
          <a:xfrm>
            <a:off x="466111" y="377370"/>
            <a:ext cx="7732027" cy="651489"/>
            <a:chOff x="466111" y="377370"/>
            <a:chExt cx="7732027"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a:t>
              </a:r>
              <a:endParaRPr kumimoji="1" lang="zh-CN" altLang="en-US" dirty="0">
                <a:solidFill>
                  <a:schemeClr val="bg1"/>
                </a:solidFill>
              </a:endParaRPr>
            </a:p>
          </p:txBody>
        </p:sp>
        <p:sp>
          <p:nvSpPr>
            <p:cNvPr id="5" name="文本框 4"/>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基本类型</a:t>
              </a:r>
              <a:endParaRPr lang="nl-NL" altLang="zh-CN" sz="3200" b="1" dirty="0">
                <a:solidFill>
                  <a:srgbClr val="06324B"/>
                </a:solidFill>
              </a:endParaRPr>
            </a:p>
          </p:txBody>
        </p:sp>
      </p:grpSp>
      <p:grpSp>
        <p:nvGrpSpPr>
          <p:cNvPr id="35" name="组合 34"/>
          <p:cNvGrpSpPr/>
          <p:nvPr/>
        </p:nvGrpSpPr>
        <p:grpSpPr>
          <a:xfrm>
            <a:off x="1942727" y="2159131"/>
            <a:ext cx="7480002" cy="3484416"/>
            <a:chOff x="1942727" y="2159131"/>
            <a:chExt cx="7480002" cy="3484416"/>
          </a:xfrm>
        </p:grpSpPr>
        <p:sp>
          <p:nvSpPr>
            <p:cNvPr id="2" name="矩形 1"/>
            <p:cNvSpPr/>
            <p:nvPr/>
          </p:nvSpPr>
          <p:spPr>
            <a:xfrm>
              <a:off x="1942727" y="2174019"/>
              <a:ext cx="1440000" cy="1080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sym typeface="Arial" panose="020B0604020202020204" pitchFamily="34" charset="0"/>
                </a:rPr>
                <a:t>var</a:t>
              </a:r>
              <a:r>
                <a:rPr lang="zh-CN" altLang="en-US" sz="2000" b="1" dirty="0">
                  <a:solidFill>
                    <a:schemeClr val="bg1"/>
                  </a:solidFill>
                  <a:sym typeface="Arial" panose="020B0604020202020204" pitchFamily="34" charset="0"/>
                </a:rPr>
                <a:t> </a:t>
              </a:r>
              <a:r>
                <a:rPr lang="en-US" altLang="zh-CN" sz="2000" b="1" dirty="0">
                  <a:solidFill>
                    <a:schemeClr val="bg1"/>
                  </a:solidFill>
                  <a:sym typeface="Arial" panose="020B0604020202020204" pitchFamily="34" charset="0"/>
                </a:rPr>
                <a:t>&amp;</a:t>
              </a:r>
              <a:r>
                <a:rPr lang="zh-CN" altLang="en-US" sz="2000" b="1" dirty="0">
                  <a:solidFill>
                    <a:schemeClr val="bg1"/>
                  </a:solidFill>
                  <a:sym typeface="Arial" panose="020B0604020202020204" pitchFamily="34" charset="0"/>
                </a:rPr>
                <a:t> </a:t>
              </a:r>
              <a:r>
                <a:rPr lang="en-US" altLang="zh-CN" sz="2000" b="1" dirty="0">
                  <a:solidFill>
                    <a:schemeClr val="bg1"/>
                  </a:solidFill>
                  <a:sym typeface="Arial" panose="020B0604020202020204" pitchFamily="34" charset="0"/>
                </a:rPr>
                <a:t>let</a:t>
              </a:r>
            </a:p>
          </p:txBody>
        </p:sp>
        <p:sp>
          <p:nvSpPr>
            <p:cNvPr id="22" name="矩形 21"/>
            <p:cNvSpPr/>
            <p:nvPr/>
          </p:nvSpPr>
          <p:spPr>
            <a:xfrm>
              <a:off x="3441752" y="2174019"/>
              <a:ext cx="1440000" cy="1080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err="1">
                  <a:solidFill>
                    <a:schemeClr val="bg1"/>
                  </a:solidFill>
                </a:rPr>
                <a:t>boolean</a:t>
              </a:r>
              <a:endParaRPr lang="en-US" altLang="zh-CN" sz="2000" b="1" dirty="0">
                <a:solidFill>
                  <a:schemeClr val="bg1"/>
                </a:solidFill>
              </a:endParaRPr>
            </a:p>
          </p:txBody>
        </p:sp>
        <p:sp>
          <p:nvSpPr>
            <p:cNvPr id="23" name="矩形 22"/>
            <p:cNvSpPr/>
            <p:nvPr/>
          </p:nvSpPr>
          <p:spPr>
            <a:xfrm>
              <a:off x="4940777" y="2174019"/>
              <a:ext cx="1440000" cy="1080000"/>
            </a:xfrm>
            <a:prstGeom prst="rect">
              <a:avLst/>
            </a:prstGeom>
            <a:solidFill>
              <a:srgbClr val="06324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number</a:t>
              </a:r>
            </a:p>
          </p:txBody>
        </p:sp>
        <p:sp>
          <p:nvSpPr>
            <p:cNvPr id="24" name="矩形 23"/>
            <p:cNvSpPr/>
            <p:nvPr/>
          </p:nvSpPr>
          <p:spPr>
            <a:xfrm>
              <a:off x="6482537" y="2159131"/>
              <a:ext cx="1440000" cy="1080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string</a:t>
              </a:r>
            </a:p>
          </p:txBody>
        </p:sp>
        <p:sp>
          <p:nvSpPr>
            <p:cNvPr id="25" name="矩形 24"/>
            <p:cNvSpPr/>
            <p:nvPr/>
          </p:nvSpPr>
          <p:spPr>
            <a:xfrm>
              <a:off x="7981562" y="2159131"/>
              <a:ext cx="1440000" cy="1080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array</a:t>
              </a:r>
            </a:p>
          </p:txBody>
        </p:sp>
        <p:sp>
          <p:nvSpPr>
            <p:cNvPr id="26" name="矩形 25"/>
            <p:cNvSpPr/>
            <p:nvPr/>
          </p:nvSpPr>
          <p:spPr>
            <a:xfrm>
              <a:off x="1942727" y="3361339"/>
              <a:ext cx="1440000" cy="1080000"/>
            </a:xfrm>
            <a:prstGeom prst="rect">
              <a:avLst/>
            </a:prstGeom>
            <a:solidFill>
              <a:srgbClr val="06324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tuple</a:t>
              </a:r>
            </a:p>
          </p:txBody>
        </p:sp>
        <p:sp>
          <p:nvSpPr>
            <p:cNvPr id="28" name="矩形 27"/>
            <p:cNvSpPr/>
            <p:nvPr/>
          </p:nvSpPr>
          <p:spPr>
            <a:xfrm>
              <a:off x="3441752" y="3361339"/>
              <a:ext cx="1440000" cy="1080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err="1">
                  <a:solidFill>
                    <a:schemeClr val="bg1"/>
                  </a:solidFill>
                </a:rPr>
                <a:t>enum</a:t>
              </a:r>
              <a:endParaRPr lang="en-US" altLang="zh-CN" sz="2000" b="1" dirty="0">
                <a:solidFill>
                  <a:schemeClr val="bg1"/>
                </a:solidFill>
              </a:endParaRPr>
            </a:p>
          </p:txBody>
        </p:sp>
        <p:sp>
          <p:nvSpPr>
            <p:cNvPr id="29" name="矩形 28"/>
            <p:cNvSpPr/>
            <p:nvPr/>
          </p:nvSpPr>
          <p:spPr>
            <a:xfrm>
              <a:off x="4940777" y="3361339"/>
              <a:ext cx="1440000" cy="1080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any</a:t>
              </a:r>
            </a:p>
          </p:txBody>
        </p:sp>
        <p:sp>
          <p:nvSpPr>
            <p:cNvPr id="30" name="矩形 29"/>
            <p:cNvSpPr/>
            <p:nvPr/>
          </p:nvSpPr>
          <p:spPr>
            <a:xfrm>
              <a:off x="7982729" y="4563547"/>
              <a:ext cx="1440000" cy="1080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void</a:t>
              </a:r>
            </a:p>
          </p:txBody>
        </p:sp>
        <p:sp>
          <p:nvSpPr>
            <p:cNvPr id="31" name="矩形 30"/>
            <p:cNvSpPr/>
            <p:nvPr/>
          </p:nvSpPr>
          <p:spPr>
            <a:xfrm>
              <a:off x="6493410" y="3361339"/>
              <a:ext cx="2928152" cy="1080000"/>
            </a:xfrm>
            <a:prstGeom prst="rect">
              <a:avLst/>
            </a:prstGeom>
            <a:solidFill>
              <a:srgbClr val="06324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latin typeface="+mn-ea"/>
                </a:rPr>
                <a:t>null</a:t>
              </a:r>
              <a:r>
                <a:rPr lang="zh-CN" altLang="en-US" sz="2000" b="1" dirty="0">
                  <a:solidFill>
                    <a:schemeClr val="bg1"/>
                  </a:solidFill>
                  <a:latin typeface="+mn-ea"/>
                </a:rPr>
                <a:t> </a:t>
              </a:r>
              <a:r>
                <a:rPr lang="en-US" altLang="zh-CN" sz="2000" b="1" dirty="0">
                  <a:solidFill>
                    <a:schemeClr val="bg1"/>
                  </a:solidFill>
                  <a:latin typeface="+mn-ea"/>
                </a:rPr>
                <a:t>&amp;</a:t>
              </a:r>
              <a:r>
                <a:rPr lang="zh-CN" altLang="en-US" sz="2000" b="1" dirty="0">
                  <a:solidFill>
                    <a:schemeClr val="bg1"/>
                  </a:solidFill>
                  <a:latin typeface="+mn-ea"/>
                </a:rPr>
                <a:t> </a:t>
              </a:r>
              <a:r>
                <a:rPr lang="en-US" altLang="zh-CN" sz="2000" b="1" dirty="0">
                  <a:solidFill>
                    <a:schemeClr val="bg1"/>
                  </a:solidFill>
                  <a:latin typeface="+mn-ea"/>
                </a:rPr>
                <a:t>undefined</a:t>
              </a:r>
              <a:endParaRPr lang="zh-CN" altLang="en-US" sz="2000" b="1" dirty="0">
                <a:solidFill>
                  <a:schemeClr val="bg1"/>
                </a:solidFill>
                <a:latin typeface="+mn-ea"/>
              </a:endParaRPr>
            </a:p>
          </p:txBody>
        </p:sp>
        <p:sp>
          <p:nvSpPr>
            <p:cNvPr id="32" name="矩形 31"/>
            <p:cNvSpPr/>
            <p:nvPr/>
          </p:nvSpPr>
          <p:spPr>
            <a:xfrm>
              <a:off x="4940778" y="4563547"/>
              <a:ext cx="1440000" cy="1080000"/>
            </a:xfrm>
            <a:prstGeom prst="rect">
              <a:avLst/>
            </a:prstGeom>
            <a:solidFill>
              <a:srgbClr val="06324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never</a:t>
              </a:r>
            </a:p>
          </p:txBody>
        </p:sp>
        <p:sp>
          <p:nvSpPr>
            <p:cNvPr id="33" name="矩形 32"/>
            <p:cNvSpPr/>
            <p:nvPr/>
          </p:nvSpPr>
          <p:spPr>
            <a:xfrm>
              <a:off x="6493411" y="4563547"/>
              <a:ext cx="1440000" cy="1080000"/>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symbols</a:t>
              </a:r>
            </a:p>
          </p:txBody>
        </p:sp>
        <p:sp>
          <p:nvSpPr>
            <p:cNvPr id="34" name="矩形 33"/>
            <p:cNvSpPr/>
            <p:nvPr/>
          </p:nvSpPr>
          <p:spPr>
            <a:xfrm>
              <a:off x="1942727" y="4563547"/>
              <a:ext cx="2939025" cy="1080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CN" sz="2000" b="1" dirty="0">
                  <a:solidFill>
                    <a:schemeClr val="bg1"/>
                  </a:solidFill>
                </a:rPr>
                <a:t>const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err="1">
                  <a:solidFill>
                    <a:schemeClr val="bg1"/>
                  </a:solidFill>
                </a:rPr>
                <a:t>readonly</a:t>
              </a:r>
              <a:endParaRPr lang="en-US" altLang="zh-CN" sz="2000" b="1" dirty="0">
                <a:solidFill>
                  <a:schemeClr val="bg1"/>
                </a:solidFill>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up)">
                                      <p:cBhvr>
                                        <p:cTn id="8" dur="500"/>
                                        <p:tgtEl>
                                          <p:spTgt spid="59"/>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randombar(horizontal)">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 58"/>
          <p:cNvGrpSpPr/>
          <p:nvPr/>
        </p:nvGrpSpPr>
        <p:grpSpPr>
          <a:xfrm>
            <a:off x="466111" y="377370"/>
            <a:ext cx="7732027" cy="651489"/>
            <a:chOff x="466111" y="377370"/>
            <a:chExt cx="7732027"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a:t>
              </a:r>
              <a:endParaRPr kumimoji="1" lang="zh-CN" altLang="en-US" dirty="0">
                <a:solidFill>
                  <a:schemeClr val="bg1"/>
                </a:solidFill>
              </a:endParaRPr>
            </a:p>
          </p:txBody>
        </p:sp>
        <p:sp>
          <p:nvSpPr>
            <p:cNvPr id="5" name="文本框 4"/>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中的数据类型</a:t>
              </a:r>
              <a:r>
                <a:rPr lang="en-US" altLang="zh-CN" sz="3200" b="1" dirty="0">
                  <a:solidFill>
                    <a:srgbClr val="06324B"/>
                  </a:solidFill>
                </a:rPr>
                <a:t>(</a:t>
              </a:r>
              <a:r>
                <a:rPr lang="zh-CN" altLang="en-US" sz="3200" b="1" dirty="0">
                  <a:solidFill>
                    <a:srgbClr val="06324B"/>
                  </a:solidFill>
                </a:rPr>
                <a:t>一</a:t>
              </a:r>
              <a:r>
                <a:rPr lang="en-US" altLang="zh-CN" sz="3200" b="1" dirty="0">
                  <a:solidFill>
                    <a:srgbClr val="06324B"/>
                  </a:solidFill>
                </a:rPr>
                <a:t>)</a:t>
              </a:r>
              <a:endParaRPr lang="nl-NL" altLang="zh-CN" sz="3200" b="1" dirty="0">
                <a:solidFill>
                  <a:srgbClr val="06324B"/>
                </a:solidFill>
              </a:endParaRPr>
            </a:p>
          </p:txBody>
        </p:sp>
      </p:grpSp>
      <p:sp>
        <p:nvSpPr>
          <p:cNvPr id="6" name="文本框 5"/>
          <p:cNvSpPr txBox="1"/>
          <p:nvPr/>
        </p:nvSpPr>
        <p:spPr>
          <a:xfrm>
            <a:off x="1335244" y="1130382"/>
            <a:ext cx="10209808" cy="627864"/>
          </a:xfrm>
          <a:prstGeom prst="rect">
            <a:avLst/>
          </a:prstGeom>
          <a:noFill/>
        </p:spPr>
        <p:txBody>
          <a:bodyPr wrap="square" rtlCol="0">
            <a:spAutoFit/>
          </a:bodyPr>
          <a:lstStyle/>
          <a:p>
            <a:pPr>
              <a:lnSpc>
                <a:spcPct val="120000"/>
              </a:lnSpc>
              <a:defRPr/>
            </a:pPr>
            <a:r>
              <a:rPr lang="en-US" altLang="zh-CN" sz="1400" b="1" dirty="0" err="1">
                <a:solidFill>
                  <a:schemeClr val="tx1">
                    <a:lumMod val="75000"/>
                    <a:lumOff val="25000"/>
                  </a:schemeClr>
                </a:solidFill>
              </a:rPr>
              <a:t>TypeScript</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中为了使编写的代码更规范，更有利于维护，增加了类型校验，在</a:t>
            </a:r>
            <a:r>
              <a:rPr lang="en-US" altLang="zh-CN" sz="1400" b="1" dirty="0" err="1">
                <a:solidFill>
                  <a:schemeClr val="tx1">
                    <a:lumMod val="75000"/>
                    <a:lumOff val="25000"/>
                  </a:schemeClr>
                </a:solidFill>
              </a:rPr>
              <a:t>TypeScript</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中主要给我们提供了以下数据类型:</a:t>
            </a:r>
          </a:p>
          <a:p>
            <a:endParaRPr kumimoji="1" lang="zh-CN" altLang="en-US" dirty="0">
              <a:solidFill>
                <a:schemeClr val="tx1">
                  <a:lumMod val="75000"/>
                  <a:lumOff val="25000"/>
                </a:schemeClr>
              </a:solidFill>
            </a:endParaRPr>
          </a:p>
        </p:txBody>
      </p:sp>
      <p:graphicFrame>
        <p:nvGraphicFramePr>
          <p:cNvPr id="2" name="表格 1"/>
          <p:cNvGraphicFramePr>
            <a:graphicFrameLocks noGrp="1"/>
          </p:cNvGraphicFramePr>
          <p:nvPr/>
        </p:nvGraphicFramePr>
        <p:xfrm>
          <a:off x="1447239" y="1583679"/>
          <a:ext cx="9537803" cy="4973954"/>
        </p:xfrm>
        <a:graphic>
          <a:graphicData uri="http://schemas.openxmlformats.org/drawingml/2006/table">
            <a:tbl>
              <a:tblPr firstRow="1" bandRow="1">
                <a:tableStyleId>{7DF18680-E054-41AD-8BC1-D1AEF772440D}</a:tableStyleId>
              </a:tblPr>
              <a:tblGrid>
                <a:gridCol w="2667561"/>
                <a:gridCol w="3493008"/>
                <a:gridCol w="3377234"/>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solidFill>
                            <a:schemeClr val="bg1"/>
                          </a:solidFill>
                          <a:latin typeface="微软雅黑" panose="020B0503020204020204" charset="-122"/>
                          <a:ea typeface="微软雅黑" panose="020B0503020204020204" charset="-122"/>
                          <a:cs typeface="微软雅黑" panose="020B0503020204020204" charset="-122"/>
                        </a:rPr>
                        <a:t>var</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 &amp; let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声明变量</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数据类型</a:t>
                      </a:r>
                    </a:p>
                  </a:txBody>
                  <a:tcPr/>
                </a:tc>
                <a:tc>
                  <a:txBody>
                    <a:bodyPr/>
                    <a:lstStyle/>
                    <a:p>
                      <a:pPr algn="l"/>
                      <a:r>
                        <a:rPr lang="en-US" altLang="zh-CN" sz="2400" dirty="0">
                          <a:solidFill>
                            <a:srgbClr val="06324B"/>
                          </a:solidFill>
                        </a:rPr>
                        <a:t>TS</a:t>
                      </a:r>
                      <a:r>
                        <a:rPr lang="zh-CN" altLang="en-US" sz="2400" dirty="0">
                          <a:solidFill>
                            <a:srgbClr val="06324B"/>
                          </a:solidFill>
                        </a:rPr>
                        <a:t>实例</a:t>
                      </a:r>
                    </a:p>
                  </a:txBody>
                  <a:tcPr/>
                </a:tc>
                <a:tc>
                  <a:txBody>
                    <a:bodyPr/>
                    <a:lstStyle/>
                    <a:p>
                      <a:r>
                        <a:rPr lang="en-US" altLang="zh-CN" sz="2400" dirty="0">
                          <a:solidFill>
                            <a:srgbClr val="06324B"/>
                          </a:solidFill>
                        </a:rPr>
                        <a:t>JS</a:t>
                      </a:r>
                      <a:r>
                        <a:rPr lang="zh-CN" altLang="en-US" sz="2400" dirty="0">
                          <a:solidFill>
                            <a:srgbClr val="06324B"/>
                          </a:solidFill>
                        </a:rPr>
                        <a:t>实例</a:t>
                      </a:r>
                    </a:p>
                  </a:txBody>
                  <a:tcPr/>
                </a:tc>
              </a:tr>
              <a:tr h="35425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布尔类型（boolean）</a:t>
                      </a:r>
                    </a:p>
                  </a:txBody>
                  <a:tcPr/>
                </a:tc>
                <a:tc>
                  <a:txBody>
                    <a:bodyPr/>
                    <a:lstStyle/>
                    <a:p>
                      <a:pPr algn="l"/>
                      <a:r>
                        <a:rPr lang="en-US" altLang="zh-CN" sz="1400" dirty="0"/>
                        <a:t>let flag: </a:t>
                      </a:r>
                      <a:r>
                        <a:rPr lang="en-US" altLang="zh-CN" sz="1400" dirty="0" err="1"/>
                        <a:t>boolean</a:t>
                      </a:r>
                      <a:r>
                        <a:rPr lang="en-US" altLang="zh-CN" sz="1400" dirty="0"/>
                        <a:t> = true;</a:t>
                      </a:r>
                    </a:p>
                  </a:txBody>
                  <a:tcPr/>
                </a:tc>
                <a:tc>
                  <a:txBody>
                    <a:bodyPr/>
                    <a:lstStyle/>
                    <a:p>
                      <a:pPr algn="l"/>
                      <a:r>
                        <a:rPr lang="en-US" altLang="zh-CN" sz="1400" dirty="0" err="1"/>
                        <a:t>var</a:t>
                      </a:r>
                      <a:r>
                        <a:rPr lang="en-US" altLang="zh-CN" sz="1400" dirty="0"/>
                        <a:t> flag = true;</a:t>
                      </a:r>
                    </a:p>
                  </a:txBody>
                  <a:tcPr/>
                </a:tc>
              </a:tr>
              <a:tr h="3408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数字类型（number）</a:t>
                      </a:r>
                    </a:p>
                  </a:txBody>
                  <a:tcPr/>
                </a:tc>
                <a:tc>
                  <a:txBody>
                    <a:bodyPr/>
                    <a:lstStyle/>
                    <a:p>
                      <a:r>
                        <a:rPr lang="en-US" altLang="zh-CN" sz="1400" dirty="0"/>
                        <a:t>let </a:t>
                      </a:r>
                      <a:r>
                        <a:rPr lang="en-US" altLang="zh-CN" sz="1400" dirty="0" err="1"/>
                        <a:t>num</a:t>
                      </a:r>
                      <a:r>
                        <a:rPr lang="en-US" altLang="zh-CN" sz="1400" dirty="0"/>
                        <a:t>: number = 123;</a:t>
                      </a:r>
                      <a:endParaRPr lang="zh-CN" altLang="en-US" sz="1400" dirty="0"/>
                    </a:p>
                  </a:txBody>
                  <a:tcPr/>
                </a:tc>
                <a:tc>
                  <a:txBody>
                    <a:bodyPr/>
                    <a:lstStyle/>
                    <a:p>
                      <a:r>
                        <a:rPr lang="pt-BR" altLang="zh-CN" sz="1400" dirty="0"/>
                        <a:t>var num = 123;</a:t>
                      </a:r>
                      <a:endParaRPr lang="zh-CN" altLang="en-US" sz="1400" dirty="0"/>
                    </a:p>
                  </a:txBody>
                  <a:tcPr/>
                </a:tc>
              </a:tr>
              <a:tr h="34913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字符串类型（</a:t>
                      </a: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string</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p>
                  </a:txBody>
                  <a:tcPr/>
                </a:tc>
                <a:tc>
                  <a:txBody>
                    <a:bodyPr/>
                    <a:lstStyle/>
                    <a:p>
                      <a:r>
                        <a:rPr lang="en-US" altLang="zh-CN" sz="1400" dirty="0"/>
                        <a:t>let </a:t>
                      </a:r>
                      <a:r>
                        <a:rPr lang="en-US" altLang="zh-CN" sz="1400" dirty="0" err="1"/>
                        <a:t>str</a:t>
                      </a:r>
                      <a:r>
                        <a:rPr lang="en-US" altLang="zh-CN" sz="1400" dirty="0"/>
                        <a:t>: string = 'this is </a:t>
                      </a:r>
                      <a:r>
                        <a:rPr lang="en-US" altLang="zh-CN" sz="1400" dirty="0" err="1"/>
                        <a:t>ts</a:t>
                      </a:r>
                      <a:r>
                        <a:rPr lang="en-US" altLang="zh-CN" sz="1400" dirty="0"/>
                        <a:t>';</a:t>
                      </a:r>
                      <a:endParaRPr lang="zh-CN" altLang="en-US" sz="1400" dirty="0"/>
                    </a:p>
                  </a:txBody>
                  <a:tcPr/>
                </a:tc>
                <a:tc>
                  <a:txBody>
                    <a:bodyPr/>
                    <a:lstStyle/>
                    <a:p>
                      <a:r>
                        <a:rPr lang="en-US" altLang="zh-CN" sz="1400" dirty="0" err="1"/>
                        <a:t>var</a:t>
                      </a:r>
                      <a:r>
                        <a:rPr lang="en-US" altLang="zh-CN" sz="1400" dirty="0"/>
                        <a:t> </a:t>
                      </a:r>
                      <a:r>
                        <a:rPr lang="en-US" altLang="zh-CN" sz="1400" dirty="0" err="1"/>
                        <a:t>str</a:t>
                      </a:r>
                      <a:r>
                        <a:rPr lang="en-US" altLang="zh-CN" sz="1400" dirty="0"/>
                        <a:t> = 'this is </a:t>
                      </a:r>
                      <a:r>
                        <a:rPr lang="en-US" altLang="zh-CN" sz="1400" dirty="0" err="1"/>
                        <a:t>ts</a:t>
                      </a:r>
                      <a:r>
                        <a:rPr lang="en-US" altLang="zh-CN" sz="1400" dirty="0"/>
                        <a:t>';</a:t>
                      </a:r>
                      <a:endParaRPr lang="zh-CN" altLang="en-US" sz="1400" dirty="0"/>
                    </a:p>
                  </a:txBody>
                  <a:tcPr/>
                </a:tc>
              </a:tr>
              <a:tr h="55695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数组类型（array）</a:t>
                      </a:r>
                    </a:p>
                  </a:txBody>
                  <a:tcPr/>
                </a:tc>
                <a:tc>
                  <a:txBody>
                    <a:bodyPr/>
                    <a:lstStyle/>
                    <a:p>
                      <a:r>
                        <a:rPr lang="en-US" altLang="zh-CN" sz="1400" dirty="0"/>
                        <a:t>let</a:t>
                      </a:r>
                      <a:r>
                        <a:rPr lang="zh-CN" altLang="en-US" sz="1400" baseline="0" dirty="0"/>
                        <a:t> </a:t>
                      </a:r>
                      <a:r>
                        <a:rPr lang="en-US" altLang="zh-CN" sz="1400" dirty="0"/>
                        <a:t>arr1:</a:t>
                      </a:r>
                      <a:r>
                        <a:rPr lang="zh-CN" altLang="en-US" sz="1400" dirty="0"/>
                        <a:t> </a:t>
                      </a:r>
                      <a:r>
                        <a:rPr lang="en-US" altLang="zh-CN" sz="1400" dirty="0"/>
                        <a:t>number[]</a:t>
                      </a:r>
                      <a:r>
                        <a:rPr lang="zh-CN" altLang="en-US" sz="1400" dirty="0"/>
                        <a:t> </a:t>
                      </a:r>
                      <a:r>
                        <a:rPr lang="en-US" altLang="zh-CN" sz="1400" dirty="0"/>
                        <a:t>=</a:t>
                      </a:r>
                      <a:r>
                        <a:rPr lang="zh-CN" altLang="en-US" sz="1400" dirty="0"/>
                        <a:t> </a:t>
                      </a:r>
                      <a:r>
                        <a:rPr lang="en-US" altLang="zh-CN" sz="1400" dirty="0"/>
                        <a:t>[11,22,33];</a:t>
                      </a:r>
                    </a:p>
                    <a:p>
                      <a:r>
                        <a:rPr lang="en-US" altLang="zh-CN" sz="1400" dirty="0"/>
                        <a:t>let arr2: Array&lt;number&gt; = [11, 22, 33];</a:t>
                      </a:r>
                      <a:endParaRPr lang="zh-CN" altLang="en-US" sz="1400" dirty="0"/>
                    </a:p>
                  </a:txBody>
                  <a:tcPr/>
                </a:tc>
                <a:tc>
                  <a:txBody>
                    <a:bodyPr/>
                    <a:lstStyle/>
                    <a:p>
                      <a:r>
                        <a:rPr lang="pt-BR" altLang="zh-CN" sz="1400" dirty="0"/>
                        <a:t>var </a:t>
                      </a:r>
                      <a:r>
                        <a:rPr lang="pt-BR" altLang="zh-CN" sz="1400" dirty="0" err="1"/>
                        <a:t>arr</a:t>
                      </a:r>
                      <a:r>
                        <a:rPr lang="en-US" altLang="zh-CN" sz="1400" dirty="0"/>
                        <a:t>1</a:t>
                      </a:r>
                      <a:r>
                        <a:rPr lang="pt-BR" altLang="zh-CN" sz="1400" dirty="0"/>
                        <a:t> = [11, 22, 33];</a:t>
                      </a:r>
                    </a:p>
                    <a:p>
                      <a:r>
                        <a:rPr lang="pt-BR" altLang="zh-CN" sz="1400" dirty="0"/>
                        <a:t>var arr2 = [11, 22, 33];</a:t>
                      </a:r>
                      <a:endParaRPr lang="zh-CN" altLang="en-US" sz="1400" dirty="0"/>
                    </a:p>
                  </a:txBody>
                  <a:tcPr/>
                </a:tc>
              </a:tr>
              <a:tr h="5435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元组类型（tuple）</a:t>
                      </a:r>
                      <a:endPar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rPr>
                        <a:t>属于数组的一种</a:t>
                      </a:r>
                    </a:p>
                  </a:txBody>
                  <a:tcPr/>
                </a:tc>
                <a:tc>
                  <a:txBody>
                    <a:bodyPr/>
                    <a:lstStyle/>
                    <a:p>
                      <a:r>
                        <a:rPr lang="en-US" altLang="zh-CN" sz="1400" dirty="0"/>
                        <a:t>let arr3:</a:t>
                      </a:r>
                      <a:r>
                        <a:rPr lang="zh-CN" altLang="en-US" sz="1400" dirty="0"/>
                        <a:t> </a:t>
                      </a:r>
                      <a:r>
                        <a:rPr lang="en-US" altLang="zh-CN" sz="1400" dirty="0"/>
                        <a:t>Array&lt;number&gt;</a:t>
                      </a:r>
                      <a:r>
                        <a:rPr lang="zh-CN" altLang="en-US" sz="1400" dirty="0"/>
                        <a:t> </a:t>
                      </a:r>
                      <a:r>
                        <a:rPr lang="en-US" altLang="zh-CN" sz="1400" dirty="0"/>
                        <a:t>=</a:t>
                      </a:r>
                      <a:r>
                        <a:rPr lang="zh-CN" altLang="en-US" sz="1400" dirty="0"/>
                        <a:t> </a:t>
                      </a:r>
                      <a:r>
                        <a:rPr lang="en-US" altLang="zh-CN" sz="1400" dirty="0"/>
                        <a:t>[11,22,33];</a:t>
                      </a:r>
                    </a:p>
                    <a:p>
                      <a:r>
                        <a:rPr lang="en-US" altLang="zh-CN" sz="1400" dirty="0"/>
                        <a:t>let arr4:</a:t>
                      </a:r>
                      <a:r>
                        <a:rPr lang="zh-CN" altLang="en-US" sz="1400" dirty="0"/>
                        <a:t> </a:t>
                      </a:r>
                      <a:r>
                        <a:rPr lang="en-US" altLang="zh-CN" sz="1400" dirty="0"/>
                        <a:t>[</a:t>
                      </a:r>
                      <a:r>
                        <a:rPr lang="en-US" altLang="zh-CN" sz="1400" dirty="0" err="1"/>
                        <a:t>number,string</a:t>
                      </a:r>
                      <a:r>
                        <a:rPr lang="en-US" altLang="zh-CN" sz="1400" dirty="0"/>
                        <a:t>]</a:t>
                      </a:r>
                      <a:r>
                        <a:rPr lang="zh-CN" altLang="en-US" sz="1400" dirty="0"/>
                        <a:t> </a:t>
                      </a:r>
                      <a:r>
                        <a:rPr lang="en-US" altLang="zh-CN" sz="1400" dirty="0"/>
                        <a:t>=</a:t>
                      </a:r>
                      <a:r>
                        <a:rPr lang="zh-CN" altLang="en-US" sz="1400" dirty="0"/>
                        <a:t> </a:t>
                      </a:r>
                      <a:r>
                        <a:rPr lang="en-US" altLang="zh-CN" sz="1400" dirty="0"/>
                        <a:t>[123,'this is </a:t>
                      </a:r>
                      <a:r>
                        <a:rPr lang="en-US" altLang="zh-CN" sz="1400" dirty="0" err="1"/>
                        <a:t>ts'</a:t>
                      </a:r>
                      <a:r>
                        <a:rPr lang="en-US" altLang="zh-CN" sz="1400" dirty="0"/>
                        <a:t>];</a:t>
                      </a:r>
                      <a:endParaRPr lang="zh-CN" altLang="en-US" sz="1400" dirty="0"/>
                    </a:p>
                  </a:txBody>
                  <a:tcPr/>
                </a:tc>
                <a:tc>
                  <a:txBody>
                    <a:bodyPr/>
                    <a:lstStyle/>
                    <a:p>
                      <a:r>
                        <a:rPr lang="pt-BR" altLang="zh-CN" sz="1400" dirty="0"/>
                        <a:t>var arr3 = [11, 22, 33];</a:t>
                      </a:r>
                    </a:p>
                    <a:p>
                      <a:r>
                        <a:rPr lang="en-US" altLang="zh-CN" sz="1400" dirty="0" err="1"/>
                        <a:t>var</a:t>
                      </a:r>
                      <a:r>
                        <a:rPr lang="en-US" altLang="zh-CN" sz="1400" dirty="0"/>
                        <a:t> arr4 = [123, 'this is </a:t>
                      </a:r>
                      <a:r>
                        <a:rPr lang="en-US" altLang="zh-CN" sz="1400" dirty="0" err="1"/>
                        <a:t>ts'</a:t>
                      </a:r>
                      <a:r>
                        <a:rPr lang="en-US" altLang="zh-CN" sz="1400" dirty="0"/>
                        <a:t>];</a:t>
                      </a:r>
                      <a:endParaRPr lang="zh-CN" altLang="en-US" sz="1400" dirty="0"/>
                    </a:p>
                  </a:txBody>
                  <a:tcPr/>
                </a:tc>
              </a:tr>
              <a:tr h="67529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t>枚举类型</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400" dirty="0" err="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enum</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mn-lt"/>
                        </a:rPr>
                        <a:t>例如：性别、月份、星期、颜色、单位名、学历、职业等。</a:t>
                      </a:r>
                      <a:r>
                        <a:rPr lang="en-US" altLang="zh-CN" sz="1200" dirty="0">
                          <a:solidFill>
                            <a:schemeClr val="tx1">
                              <a:lumMod val="65000"/>
                              <a:lumOff val="35000"/>
                            </a:schemeClr>
                          </a:solidFill>
                          <a:latin typeface="+mn-lt"/>
                        </a:rPr>
                        <a:t>(</a:t>
                      </a:r>
                      <a:r>
                        <a:rPr lang="zh-CN" altLang="en-US" sz="1200" dirty="0">
                          <a:solidFill>
                            <a:schemeClr val="tx1">
                              <a:lumMod val="65000"/>
                              <a:lumOff val="35000"/>
                            </a:schemeClr>
                          </a:solidFill>
                          <a:latin typeface="+mn-lt"/>
                        </a:rPr>
                        <a:t>注：如果标识符没有赋值，它的值就是下标</a:t>
                      </a:r>
                      <a:r>
                        <a:rPr lang="en-US" altLang="zh-CN" sz="1200" dirty="0">
                          <a:solidFill>
                            <a:schemeClr val="tx1">
                              <a:lumMod val="65000"/>
                              <a:lumOff val="35000"/>
                            </a:schemeClr>
                          </a:solidFill>
                          <a:latin typeface="+mn-lt"/>
                        </a:rPr>
                        <a:t>)</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solidFill>
                            <a:schemeClr val="tx1">
                              <a:lumMod val="65000"/>
                              <a:lumOff val="35000"/>
                            </a:schemeClr>
                          </a:solidFill>
                          <a:latin typeface="+mn-ea"/>
                          <a:ea typeface="+mn-ea"/>
                        </a:rPr>
                        <a:t>enum</a:t>
                      </a:r>
                      <a:r>
                        <a:rPr lang="en-US" altLang="zh-CN" sz="1200" dirty="0">
                          <a:solidFill>
                            <a:schemeClr val="tx1">
                              <a:lumMod val="65000"/>
                              <a:lumOff val="35000"/>
                            </a:schemeClr>
                          </a:solidFill>
                          <a:latin typeface="+mn-ea"/>
                          <a:ea typeface="+mn-ea"/>
                        </a:rPr>
                        <a:t> </a:t>
                      </a:r>
                      <a:r>
                        <a:rPr lang="zh-CN" altLang="en-US" sz="1200" dirty="0">
                          <a:solidFill>
                            <a:schemeClr val="tx1">
                              <a:lumMod val="65000"/>
                              <a:lumOff val="35000"/>
                            </a:schemeClr>
                          </a:solidFill>
                          <a:latin typeface="+mn-ea"/>
                          <a:ea typeface="+mn-ea"/>
                        </a:rPr>
                        <a:t>枚举名</a:t>
                      </a:r>
                      <a:r>
                        <a:rPr lang="en-US" altLang="zh-CN" sz="1200" dirty="0">
                          <a:solidFill>
                            <a:schemeClr val="tx1">
                              <a:lumMod val="65000"/>
                              <a:lumOff val="35000"/>
                            </a:schemeClr>
                          </a:solidFill>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mn-ea"/>
                          <a:ea typeface="+mn-ea"/>
                        </a:rPr>
                        <a:t>  标识符</a:t>
                      </a:r>
                      <a:r>
                        <a:rPr lang="en-US" altLang="zh-CN" sz="1200" dirty="0">
                          <a:solidFill>
                            <a:schemeClr val="tx1">
                              <a:lumMod val="65000"/>
                              <a:lumOff val="35000"/>
                            </a:schemeClr>
                          </a:solidFill>
                          <a:latin typeface="+mn-ea"/>
                          <a:ea typeface="+mn-ea"/>
                        </a:rPr>
                        <a:t>[=</a:t>
                      </a:r>
                      <a:r>
                        <a:rPr lang="zh-CN" altLang="en-US" sz="1200" dirty="0">
                          <a:solidFill>
                            <a:schemeClr val="tx1">
                              <a:lumMod val="65000"/>
                              <a:lumOff val="35000"/>
                            </a:schemeClr>
                          </a:solidFill>
                          <a:latin typeface="+mn-ea"/>
                          <a:ea typeface="+mn-ea"/>
                        </a:rPr>
                        <a:t>整型常数</a:t>
                      </a:r>
                      <a:r>
                        <a:rPr lang="en-US" altLang="zh-CN" sz="1200" dirty="0">
                          <a:solidFill>
                            <a:schemeClr val="tx1">
                              <a:lumMod val="65000"/>
                              <a:lumOff val="35000"/>
                            </a:schemeClr>
                          </a:solidFill>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mn-ea"/>
                          <a:ea typeface="+mn-ea"/>
                        </a:rPr>
                        <a:t>  标识符</a:t>
                      </a:r>
                      <a:r>
                        <a:rPr lang="en-US" altLang="zh-CN" sz="1200" dirty="0">
                          <a:solidFill>
                            <a:schemeClr val="tx1">
                              <a:lumMod val="65000"/>
                              <a:lumOff val="35000"/>
                            </a:schemeClr>
                          </a:solidFill>
                          <a:latin typeface="+mn-ea"/>
                          <a:ea typeface="+mn-ea"/>
                        </a:rPr>
                        <a:t>[=</a:t>
                      </a:r>
                      <a:r>
                        <a:rPr lang="zh-CN" altLang="en-US" sz="1200" dirty="0">
                          <a:solidFill>
                            <a:schemeClr val="tx1">
                              <a:lumMod val="65000"/>
                              <a:lumOff val="35000"/>
                            </a:schemeClr>
                          </a:solidFill>
                          <a:latin typeface="+mn-ea"/>
                          <a:ea typeface="+mn-ea"/>
                        </a:rPr>
                        <a:t>整型常数</a:t>
                      </a:r>
                      <a:r>
                        <a:rPr lang="en-US" altLang="zh-CN" sz="1200" dirty="0">
                          <a:solidFill>
                            <a:schemeClr val="tx1">
                              <a:lumMod val="65000"/>
                              <a:lumOff val="35000"/>
                            </a:schemeClr>
                          </a:solidFill>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mn-ea"/>
                          <a:ea typeface="+mn-ea"/>
                        </a:rPr>
                        <a:t>  </a:t>
                      </a:r>
                      <a:r>
                        <a:rPr lang="en-US" altLang="zh-CN" sz="1200" dirty="0">
                          <a:solidFill>
                            <a:schemeClr val="tx1">
                              <a:lumMod val="65000"/>
                              <a:lumOff val="35000"/>
                            </a:schemeClr>
                          </a:solidFill>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mn-ea"/>
                          <a:ea typeface="+mn-ea"/>
                        </a:rPr>
                        <a:t>  标识符</a:t>
                      </a:r>
                      <a:r>
                        <a:rPr lang="en-US" altLang="zh-CN" sz="1200" dirty="0">
                          <a:solidFill>
                            <a:schemeClr val="tx1">
                              <a:lumMod val="65000"/>
                              <a:lumOff val="35000"/>
                            </a:schemeClr>
                          </a:solidFill>
                          <a:latin typeface="+mn-ea"/>
                          <a:ea typeface="+mn-ea"/>
                        </a:rPr>
                        <a:t>[=</a:t>
                      </a:r>
                      <a:r>
                        <a:rPr lang="zh-CN" altLang="en-US" sz="1200" dirty="0">
                          <a:solidFill>
                            <a:schemeClr val="tx1">
                              <a:lumMod val="65000"/>
                              <a:lumOff val="35000"/>
                            </a:schemeClr>
                          </a:solidFill>
                          <a:latin typeface="+mn-ea"/>
                          <a:ea typeface="+mn-ea"/>
                        </a:rPr>
                        <a:t>整型常数</a:t>
                      </a:r>
                      <a:r>
                        <a:rPr lang="en-US" altLang="zh-CN" sz="1200" dirty="0">
                          <a:solidFill>
                            <a:schemeClr val="tx1">
                              <a:lumMod val="65000"/>
                              <a:lumOff val="35000"/>
                            </a:schemeClr>
                          </a:solidFill>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lumMod val="65000"/>
                              <a:lumOff val="35000"/>
                            </a:schemeClr>
                          </a:solidFill>
                          <a:latin typeface="+mn-ea"/>
                          <a:ea typeface="+mn-ea"/>
                        </a:rPr>
                        <a:t>} ;</a:t>
                      </a:r>
                      <a:endParaRPr lang="zh-CN" altLang="en-US" sz="1200" dirty="0">
                        <a:solidFill>
                          <a:schemeClr val="tx1">
                            <a:lumMod val="65000"/>
                            <a:lumOff val="35000"/>
                          </a:schemeClr>
                        </a:solidFill>
                        <a:latin typeface="+mn-ea"/>
                        <a:ea typeface="+mn-ea"/>
                      </a:endParaRPr>
                    </a:p>
                  </a:txBody>
                  <a:tcPr/>
                </a:tc>
                <a:tc>
                  <a:txBody>
                    <a:bodyPr/>
                    <a:lstStyle/>
                    <a:p>
                      <a:r>
                        <a:rPr lang="en-US" altLang="zh-CN" sz="1400" dirty="0" err="1"/>
                        <a:t>enum</a:t>
                      </a:r>
                      <a:r>
                        <a:rPr lang="en-US" altLang="zh-CN" sz="1400" dirty="0"/>
                        <a:t> Color {red, blue, green};</a:t>
                      </a:r>
                      <a:endParaRPr lang="zh-CN" altLang="en-US" sz="1400" dirty="0"/>
                    </a:p>
                  </a:txBody>
                  <a:tcPr/>
                </a:tc>
                <a:tc>
                  <a:txBody>
                    <a:bodyPr/>
                    <a:lstStyle/>
                    <a:p>
                      <a:pPr marL="0" algn="l" defTabSz="914400" rtl="0" eaLnBrk="1" latinLnBrk="0" hangingPunct="1">
                        <a:lnSpc>
                          <a:spcPct val="120000"/>
                        </a:lnSpc>
                      </a:pPr>
                      <a:r>
                        <a:rPr lang="en-US" altLang="zh-CN" sz="1400" kern="1200" dirty="0" err="1">
                          <a:solidFill>
                            <a:schemeClr val="dk1"/>
                          </a:solidFill>
                          <a:latin typeface="+mn-lt"/>
                          <a:ea typeface="+mn-ea"/>
                          <a:cs typeface="+mn-cs"/>
                        </a:rPr>
                        <a:t>var</a:t>
                      </a:r>
                      <a:r>
                        <a:rPr lang="en-US" altLang="zh-CN" sz="1400" kern="1200" dirty="0">
                          <a:solidFill>
                            <a:schemeClr val="dk1"/>
                          </a:solidFill>
                          <a:latin typeface="+mn-lt"/>
                          <a:ea typeface="+mn-ea"/>
                          <a:cs typeface="+mn-cs"/>
                        </a:rPr>
                        <a:t> Color;</a:t>
                      </a:r>
                    </a:p>
                    <a:p>
                      <a:pPr marL="0" algn="l" defTabSz="914400" rtl="0" eaLnBrk="1" latinLnBrk="0" hangingPunct="1">
                        <a:lnSpc>
                          <a:spcPct val="120000"/>
                        </a:lnSpc>
                      </a:pPr>
                      <a:r>
                        <a:rPr lang="en-US" altLang="zh-CN" sz="1400" kern="1200" dirty="0">
                          <a:solidFill>
                            <a:schemeClr val="dk1"/>
                          </a:solidFill>
                          <a:latin typeface="+mn-lt"/>
                          <a:ea typeface="+mn-ea"/>
                          <a:cs typeface="+mn-cs"/>
                        </a:rPr>
                        <a:t>(function (Color) {</a:t>
                      </a:r>
                    </a:p>
                    <a:p>
                      <a:pPr marL="0" algn="l" defTabSz="914400" rtl="0" eaLnBrk="1" latinLnBrk="0" hangingPunct="1">
                        <a:lnSpc>
                          <a:spcPct val="120000"/>
                        </a:lnSpc>
                      </a:pP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Color[Color["red"] = 0] = "red";</a:t>
                      </a:r>
                    </a:p>
                    <a:p>
                      <a:pPr marL="0" algn="l" defTabSz="914400" rtl="0" eaLnBrk="1" latinLnBrk="0" hangingPunct="1">
                        <a:lnSpc>
                          <a:spcPct val="120000"/>
                        </a:lnSpc>
                      </a:pP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Color[Color["blue"] = 1] = "blue";</a:t>
                      </a:r>
                    </a:p>
                    <a:p>
                      <a:pPr marL="0" algn="l" defTabSz="914400" rtl="0" eaLnBrk="1" latinLnBrk="0" hangingPunct="1">
                        <a:lnSpc>
                          <a:spcPct val="120000"/>
                        </a:lnSpc>
                      </a:pP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Color[Color["green"] = 2] = "green";</a:t>
                      </a:r>
                    </a:p>
                    <a:p>
                      <a:pPr marL="0" algn="l" defTabSz="914400" rtl="0" eaLnBrk="1" latinLnBrk="0" hangingPunct="1">
                        <a:lnSpc>
                          <a:spcPct val="120000"/>
                        </a:lnSpc>
                      </a:pPr>
                      <a:r>
                        <a:rPr lang="en-US" altLang="zh-CN" sz="1400" kern="1200" dirty="0">
                          <a:solidFill>
                            <a:schemeClr val="dk1"/>
                          </a:solidFill>
                          <a:latin typeface="+mn-lt"/>
                          <a:ea typeface="+mn-ea"/>
                          <a:cs typeface="+mn-cs"/>
                        </a:rPr>
                        <a:t>})(Color || (Color = {}));</a:t>
                      </a:r>
                    </a:p>
                    <a:p>
                      <a:pPr marL="0" algn="l" defTabSz="914400" rtl="0" eaLnBrk="1" latinLnBrk="0" hangingPunct="1">
                        <a:lnSpc>
                          <a:spcPct val="120000"/>
                        </a:lnSpc>
                      </a:pPr>
                      <a:r>
                        <a:rPr lang="en-US" altLang="zh-CN" sz="1400" kern="1200" dirty="0">
                          <a:solidFill>
                            <a:schemeClr val="dk1"/>
                          </a:solidFill>
                          <a:latin typeface="+mn-lt"/>
                          <a:ea typeface="+mn-ea"/>
                          <a:cs typeface="+mn-cs"/>
                        </a:rPr>
                        <a:t>;</a:t>
                      </a:r>
                    </a:p>
                  </a:txBody>
                  <a:tcP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up)">
                                      <p:cBhvr>
                                        <p:cTn id="8" dur="500"/>
                                        <p:tgtEl>
                                          <p:spTgt spid="59"/>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447239" y="1222183"/>
          <a:ext cx="9537803" cy="5342061"/>
        </p:xfrm>
        <a:graphic>
          <a:graphicData uri="http://schemas.openxmlformats.org/drawingml/2006/table">
            <a:tbl>
              <a:tblPr firstRow="1" bandRow="1">
                <a:tableStyleId>{7DF18680-E054-41AD-8BC1-D1AEF772440D}</a:tableStyleId>
              </a:tblPr>
              <a:tblGrid>
                <a:gridCol w="2316687"/>
                <a:gridCol w="4625162"/>
                <a:gridCol w="2595954"/>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solidFill>
                            <a:schemeClr val="bg1"/>
                          </a:solidFill>
                          <a:latin typeface="微软雅黑" panose="020B0503020204020204" charset="-122"/>
                          <a:ea typeface="微软雅黑" panose="020B0503020204020204" charset="-122"/>
                          <a:cs typeface="微软雅黑" panose="020B0503020204020204" charset="-122"/>
                        </a:rPr>
                        <a:t>var</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 &amp; let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声明变量</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数据类型</a:t>
                      </a:r>
                    </a:p>
                  </a:txBody>
                  <a:tcPr/>
                </a:tc>
                <a:tc>
                  <a:txBody>
                    <a:bodyPr/>
                    <a:lstStyle/>
                    <a:p>
                      <a:pPr algn="l"/>
                      <a:r>
                        <a:rPr lang="en-US" altLang="zh-CN" sz="2400" dirty="0">
                          <a:solidFill>
                            <a:srgbClr val="06324B"/>
                          </a:solidFill>
                        </a:rPr>
                        <a:t>TS</a:t>
                      </a:r>
                      <a:r>
                        <a:rPr lang="zh-CN" altLang="en-US" sz="2400" dirty="0">
                          <a:solidFill>
                            <a:srgbClr val="06324B"/>
                          </a:solidFill>
                        </a:rPr>
                        <a:t>实例</a:t>
                      </a:r>
                    </a:p>
                  </a:txBody>
                  <a:tcPr/>
                </a:tc>
                <a:tc>
                  <a:txBody>
                    <a:bodyPr/>
                    <a:lstStyle/>
                    <a:p>
                      <a:r>
                        <a:rPr lang="en-US" altLang="zh-CN" sz="2400" dirty="0">
                          <a:solidFill>
                            <a:srgbClr val="06324B"/>
                          </a:solidFill>
                        </a:rPr>
                        <a:t>JS</a:t>
                      </a:r>
                      <a:r>
                        <a:rPr lang="zh-CN" altLang="en-US" sz="2400" dirty="0">
                          <a:solidFill>
                            <a:srgbClr val="06324B"/>
                          </a:solidFill>
                        </a:rPr>
                        <a:t>实例</a:t>
                      </a:r>
                    </a:p>
                  </a:txBody>
                  <a:tcPr/>
                </a:tc>
              </a:tr>
              <a:tr h="35425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任意类型（</a:t>
                      </a: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any</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p>
                  </a:txBody>
                  <a:tcPr/>
                </a:tc>
                <a:tc>
                  <a:txBody>
                    <a:bodyPr/>
                    <a:lstStyle/>
                    <a:p>
                      <a:pPr algn="l"/>
                      <a:r>
                        <a:rPr lang="en-US" altLang="zh-CN" sz="1400" dirty="0"/>
                        <a:t>let </a:t>
                      </a:r>
                      <a:r>
                        <a:rPr lang="en-US" altLang="zh-CN" sz="1400" dirty="0" err="1"/>
                        <a:t>isAny</a:t>
                      </a:r>
                      <a:r>
                        <a:rPr lang="en-US" altLang="zh-CN" sz="1400" dirty="0"/>
                        <a:t>: any;</a:t>
                      </a:r>
                    </a:p>
                  </a:txBody>
                  <a:tcPr/>
                </a:tc>
                <a:tc>
                  <a:txBody>
                    <a:bodyPr/>
                    <a:lstStyle/>
                    <a:p>
                      <a:pPr algn="l"/>
                      <a:r>
                        <a:rPr lang="en-US" altLang="zh-CN" sz="1400" dirty="0" err="1"/>
                        <a:t>var</a:t>
                      </a:r>
                      <a:r>
                        <a:rPr lang="en-US" altLang="zh-CN" sz="1400" dirty="0"/>
                        <a:t> </a:t>
                      </a:r>
                      <a:r>
                        <a:rPr lang="en-US" altLang="zh-CN" sz="1400" dirty="0" err="1"/>
                        <a:t>isAny</a:t>
                      </a:r>
                      <a:r>
                        <a:rPr lang="en-US" altLang="zh-CN" sz="1400" dirty="0"/>
                        <a:t>;</a:t>
                      </a:r>
                    </a:p>
                  </a:txBody>
                  <a:tcPr/>
                </a:tc>
              </a:tr>
              <a:tr h="3408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null</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类型</a:t>
                      </a:r>
                    </a:p>
                  </a:txBody>
                  <a:tcPr/>
                </a:tc>
                <a:tc>
                  <a:txBody>
                    <a:bodyPr/>
                    <a:lstStyle/>
                    <a:p>
                      <a:r>
                        <a:rPr lang="en-US" altLang="zh-CN" sz="1400" dirty="0"/>
                        <a:t>let </a:t>
                      </a:r>
                      <a:r>
                        <a:rPr lang="en-US" altLang="zh-CN" sz="1400" dirty="0" err="1"/>
                        <a:t>isNull</a:t>
                      </a:r>
                      <a:r>
                        <a:rPr lang="en-US" altLang="zh-CN" sz="1400" dirty="0"/>
                        <a:t>:</a:t>
                      </a:r>
                      <a:r>
                        <a:rPr lang="zh-CN" altLang="en-US" sz="1400" dirty="0"/>
                        <a:t> </a:t>
                      </a:r>
                      <a:r>
                        <a:rPr lang="en-US" altLang="zh-CN" sz="1400" dirty="0"/>
                        <a:t>null = null;</a:t>
                      </a:r>
                      <a:endParaRPr lang="zh-CN" altLang="en-US" sz="1400" dirty="0"/>
                    </a:p>
                  </a:txBody>
                  <a:tcPr/>
                </a:tc>
                <a:tc>
                  <a:txBody>
                    <a:bodyPr/>
                    <a:lstStyle/>
                    <a:p>
                      <a:r>
                        <a:rPr lang="pt-BR" altLang="zh-CN" sz="1400" dirty="0"/>
                        <a:t>var </a:t>
                      </a:r>
                      <a:r>
                        <a:rPr lang="pt-BR" altLang="zh-CN" sz="1400" dirty="0" err="1"/>
                        <a:t>isNull</a:t>
                      </a:r>
                      <a:r>
                        <a:rPr lang="pt-BR" altLang="zh-CN" sz="1400" dirty="0"/>
                        <a:t> = </a:t>
                      </a:r>
                      <a:r>
                        <a:rPr lang="pt-BR" altLang="zh-CN" sz="1400" dirty="0" err="1"/>
                        <a:t>null</a:t>
                      </a:r>
                      <a:r>
                        <a:rPr lang="pt-BR" altLang="zh-CN" sz="1400" dirty="0"/>
                        <a:t>;</a:t>
                      </a:r>
                      <a:endParaRPr lang="zh-CN" altLang="en-US" sz="1400" dirty="0"/>
                    </a:p>
                  </a:txBody>
                  <a:tcPr/>
                </a:tc>
              </a:tr>
              <a:tr h="3408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undefined</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类型</a:t>
                      </a:r>
                    </a:p>
                  </a:txBody>
                  <a:tcPr/>
                </a:tc>
                <a:tc>
                  <a:txBody>
                    <a:bodyPr/>
                    <a:lstStyle/>
                    <a:p>
                      <a:r>
                        <a:rPr lang="en-US" altLang="zh-CN" sz="1400" dirty="0"/>
                        <a:t>let </a:t>
                      </a:r>
                      <a:r>
                        <a:rPr lang="en-US" altLang="zh-CN" sz="1400" dirty="0" err="1"/>
                        <a:t>isUndefined</a:t>
                      </a:r>
                      <a:r>
                        <a:rPr lang="en-US" altLang="zh-CN" sz="1400" dirty="0"/>
                        <a:t>:</a:t>
                      </a:r>
                      <a:r>
                        <a:rPr lang="zh-CN" altLang="en-US" sz="1400" dirty="0"/>
                        <a:t> </a:t>
                      </a:r>
                      <a:r>
                        <a:rPr lang="en-US" altLang="zh-CN" sz="1400" dirty="0"/>
                        <a:t>undefined = undefined;</a:t>
                      </a:r>
                      <a:endParaRPr lang="zh-CN" altLang="en-US" sz="1400" dirty="0"/>
                    </a:p>
                  </a:txBody>
                  <a:tcPr/>
                </a:tc>
                <a:tc>
                  <a:txBody>
                    <a:bodyPr/>
                    <a:lstStyle/>
                    <a:p>
                      <a:r>
                        <a:rPr lang="en-US" altLang="zh-CN" sz="1400" dirty="0" err="1"/>
                        <a:t>var</a:t>
                      </a:r>
                      <a:r>
                        <a:rPr lang="en-US" altLang="zh-CN" sz="1400" dirty="0"/>
                        <a:t> </a:t>
                      </a:r>
                      <a:r>
                        <a:rPr lang="en-US" altLang="zh-CN" sz="1400" dirty="0" err="1"/>
                        <a:t>isUndefined</a:t>
                      </a:r>
                      <a:r>
                        <a:rPr lang="en-US" altLang="zh-CN" sz="1400" dirty="0"/>
                        <a:t> = undefined;</a:t>
                      </a:r>
                      <a:endParaRPr lang="zh-CN" altLang="en-US" sz="1400" dirty="0"/>
                    </a:p>
                  </a:txBody>
                  <a:tcPr/>
                </a:tc>
              </a:tr>
              <a:tr h="34913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void</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类型</a:t>
                      </a:r>
                    </a:p>
                  </a:txBody>
                  <a:tcPr/>
                </a:tc>
                <a:tc>
                  <a:txBody>
                    <a:bodyPr/>
                    <a:lstStyle/>
                    <a:p>
                      <a:r>
                        <a:rPr lang="en-US" altLang="zh-CN" sz="1400" dirty="0"/>
                        <a:t>---(function</a:t>
                      </a:r>
                      <a:r>
                        <a:rPr lang="zh-CN" altLang="en-US" sz="1400" baseline="0" dirty="0"/>
                        <a:t> 函数</a:t>
                      </a:r>
                      <a:r>
                        <a:rPr lang="en-US" altLang="zh-CN" sz="1400" baseline="0" dirty="0"/>
                        <a:t>&amp;</a:t>
                      </a:r>
                      <a:r>
                        <a:rPr lang="zh-CN" altLang="en-US" sz="1400" baseline="0" dirty="0"/>
                        <a:t>方法处讲解</a:t>
                      </a:r>
                      <a:r>
                        <a:rPr lang="en-US" altLang="zh-CN" sz="1400" dirty="0"/>
                        <a:t>)</a:t>
                      </a:r>
                      <a:endParaRPr lang="zh-CN" altLang="en-US" sz="1400" dirty="0"/>
                    </a:p>
                  </a:txBody>
                  <a:tcPr/>
                </a:tc>
                <a:tc>
                  <a:txBody>
                    <a:bodyPr/>
                    <a:lstStyle/>
                    <a:p>
                      <a:r>
                        <a:rPr lang="en-US" altLang="zh-CN" sz="1400" dirty="0"/>
                        <a:t>---(function</a:t>
                      </a:r>
                      <a:r>
                        <a:rPr lang="zh-CN" altLang="en-US" sz="1400" baseline="0" dirty="0"/>
                        <a:t> 函数</a:t>
                      </a:r>
                      <a:r>
                        <a:rPr lang="en-US" altLang="zh-CN" sz="1400" baseline="0" dirty="0"/>
                        <a:t>&amp;</a:t>
                      </a:r>
                      <a:r>
                        <a:rPr lang="zh-CN" altLang="en-US" sz="1400" baseline="0" dirty="0"/>
                        <a:t>方法处讲解</a:t>
                      </a:r>
                      <a:r>
                        <a:rPr lang="en-US" altLang="zh-CN" sz="1400" dirty="0"/>
                        <a:t>)</a:t>
                      </a:r>
                      <a:endParaRPr lang="zh-CN" altLang="en-US" sz="1400" dirty="0"/>
                    </a:p>
                  </a:txBody>
                  <a:tcPr/>
                </a:tc>
              </a:tr>
              <a:tr h="295756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symbol</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类型</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65000"/>
                              <a:lumOff val="35000"/>
                            </a:schemeClr>
                          </a:solidFill>
                          <a:latin typeface="+mn-lt"/>
                          <a:ea typeface="+mn-ea"/>
                          <a:cs typeface="+mn-cs"/>
                        </a:rPr>
                        <a:t>1.</a:t>
                      </a:r>
                      <a:r>
                        <a:rPr lang="zh-CN" altLang="en-US" sz="1400" kern="1200" dirty="0">
                          <a:solidFill>
                            <a:schemeClr val="tx1">
                              <a:lumMod val="65000"/>
                              <a:lumOff val="35000"/>
                            </a:schemeClr>
                          </a:solidFill>
                          <a:latin typeface="+mn-lt"/>
                          <a:ea typeface="+mn-ea"/>
                          <a:cs typeface="+mn-cs"/>
                        </a:rPr>
                        <a:t>值是通过</a:t>
                      </a:r>
                      <a:r>
                        <a:rPr lang="en-US" altLang="zh-CN" sz="1400" kern="1200" dirty="0">
                          <a:solidFill>
                            <a:schemeClr val="tx1">
                              <a:lumMod val="65000"/>
                              <a:lumOff val="35000"/>
                            </a:schemeClr>
                          </a:solidFill>
                          <a:latin typeface="+mn-lt"/>
                          <a:ea typeface="+mn-ea"/>
                          <a:cs typeface="+mn-cs"/>
                        </a:rPr>
                        <a:t>Symbol</a:t>
                      </a:r>
                      <a:r>
                        <a:rPr lang="zh-CN" altLang="en-US" sz="1400" kern="1200" dirty="0">
                          <a:solidFill>
                            <a:schemeClr val="tx1">
                              <a:lumMod val="65000"/>
                              <a:lumOff val="35000"/>
                            </a:schemeClr>
                          </a:solidFill>
                          <a:latin typeface="+mn-lt"/>
                          <a:ea typeface="+mn-ea"/>
                          <a:cs typeface="+mn-cs"/>
                        </a:rPr>
                        <a:t>构造函数创建的；</a:t>
                      </a:r>
                      <a:endParaRPr lang="en-US" altLang="zh-CN" sz="1400" kern="1200" dirty="0">
                        <a:solidFill>
                          <a:schemeClr val="tx1">
                            <a:lumMod val="65000"/>
                            <a:lumOff val="3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65000"/>
                              <a:lumOff val="35000"/>
                            </a:schemeClr>
                          </a:solidFill>
                          <a:latin typeface="+mn-lt"/>
                          <a:ea typeface="+mn-ea"/>
                          <a:cs typeface="+mn-cs"/>
                        </a:rPr>
                        <a:t>2.</a:t>
                      </a:r>
                      <a:r>
                        <a:rPr lang="zh-CN" altLang="en-US" sz="1400" kern="1200" dirty="0">
                          <a:solidFill>
                            <a:schemeClr val="tx1">
                              <a:lumMod val="65000"/>
                              <a:lumOff val="35000"/>
                            </a:schemeClr>
                          </a:solidFill>
                          <a:latin typeface="+mn-lt"/>
                          <a:ea typeface="+mn-ea"/>
                          <a:cs typeface="+mn-cs"/>
                        </a:rPr>
                        <a:t>不可改变且唯一的；</a:t>
                      </a:r>
                      <a:endParaRPr lang="en-US" altLang="zh-CN" sz="1400" kern="1200" dirty="0">
                        <a:solidFill>
                          <a:schemeClr val="tx1">
                            <a:lumMod val="65000"/>
                            <a:lumOff val="3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65000"/>
                              <a:lumOff val="35000"/>
                            </a:schemeClr>
                          </a:solidFill>
                          <a:latin typeface="+mn-lt"/>
                          <a:ea typeface="+mn-ea"/>
                          <a:cs typeface="+mn-cs"/>
                        </a:rPr>
                        <a:t>3.</a:t>
                      </a:r>
                      <a:r>
                        <a:rPr lang="zh-CN" altLang="en-US" sz="1400" kern="1200" dirty="0">
                          <a:solidFill>
                            <a:schemeClr val="tx1">
                              <a:lumMod val="65000"/>
                              <a:lumOff val="35000"/>
                            </a:schemeClr>
                          </a:solidFill>
                          <a:latin typeface="+mn-lt"/>
                          <a:ea typeface="+mn-ea"/>
                          <a:cs typeface="+mn-cs"/>
                        </a:rPr>
                        <a:t>像字符串一样可以被用做对象属性的键；</a:t>
                      </a:r>
                      <a:endParaRPr lang="en-US" altLang="zh-CN" sz="1400" kern="1200" dirty="0">
                        <a:solidFill>
                          <a:schemeClr val="tx1">
                            <a:lumMod val="65000"/>
                            <a:lumOff val="3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65000"/>
                              <a:lumOff val="35000"/>
                            </a:schemeClr>
                          </a:solidFill>
                          <a:latin typeface="+mn-lt"/>
                          <a:ea typeface="+mn-ea"/>
                          <a:cs typeface="+mn-cs"/>
                        </a:rPr>
                        <a:t>4.</a:t>
                      </a:r>
                      <a:r>
                        <a:rPr lang="zh-CN" altLang="en-US" sz="1400" kern="1200" dirty="0">
                          <a:solidFill>
                            <a:schemeClr val="tx1">
                              <a:lumMod val="65000"/>
                              <a:lumOff val="35000"/>
                            </a:schemeClr>
                          </a:solidFill>
                          <a:latin typeface="+mn-lt"/>
                          <a:ea typeface="+mn-ea"/>
                          <a:cs typeface="+mn-cs"/>
                        </a:rPr>
                        <a:t>可以与计算出的属性名相结合来声明对象的属性和类成员。</a:t>
                      </a:r>
                    </a:p>
                  </a:txBody>
                  <a:tcPr/>
                </a:tc>
                <a:tc>
                  <a:txBody>
                    <a:bodyPr/>
                    <a:lstStyle/>
                    <a:p>
                      <a:r>
                        <a:rPr lang="en-US" altLang="zh-CN" sz="1400" kern="1200" dirty="0">
                          <a:solidFill>
                            <a:schemeClr val="dk1"/>
                          </a:solidFill>
                          <a:latin typeface="+mn-lt"/>
                          <a:ea typeface="+mn-ea"/>
                          <a:cs typeface="+mn-cs"/>
                        </a:rPr>
                        <a:t>let sym1 = Symbol();</a:t>
                      </a:r>
                    </a:p>
                    <a:p>
                      <a:r>
                        <a:rPr lang="en-US" altLang="zh-CN" sz="1400" kern="1200" dirty="0">
                          <a:solidFill>
                            <a:schemeClr val="dk1"/>
                          </a:solidFill>
                          <a:latin typeface="+mn-lt"/>
                          <a:ea typeface="+mn-ea"/>
                          <a:cs typeface="+mn-cs"/>
                        </a:rPr>
                        <a:t>let sym2 = Symbol("key");</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latin typeface="+mn-lt"/>
                          <a:ea typeface="+mn-ea"/>
                          <a:cs typeface="+mn-cs"/>
                        </a:rPr>
                        <a:t>let sym3 = Symbol("key"); //sym2 </a:t>
                      </a:r>
                      <a:r>
                        <a:rPr lang="zh-CN" altLang="en-US" sz="1400" kern="1200" dirty="0">
                          <a:solidFill>
                            <a:schemeClr val="dk1"/>
                          </a:solidFill>
                          <a:latin typeface="+mn-lt"/>
                          <a:ea typeface="+mn-ea"/>
                          <a:cs typeface="+mn-cs"/>
                        </a:rPr>
                        <a:t>不等于 </a:t>
                      </a:r>
                      <a:r>
                        <a:rPr lang="en-US" altLang="zh-CN" sz="1400" kern="1200" dirty="0">
                          <a:solidFill>
                            <a:schemeClr val="dk1"/>
                          </a:solidFill>
                          <a:latin typeface="+mn-lt"/>
                          <a:ea typeface="+mn-ea"/>
                          <a:cs typeface="+mn-cs"/>
                        </a:rPr>
                        <a:t>sym3</a:t>
                      </a:r>
                    </a:p>
                    <a:p>
                      <a:r>
                        <a:rPr lang="zh-CN" altLang="en-US" sz="1400" b="1" kern="1200" dirty="0">
                          <a:solidFill>
                            <a:schemeClr val="dk1"/>
                          </a:solidFill>
                          <a:latin typeface="+mn-lt"/>
                          <a:ea typeface="+mn-ea"/>
                          <a:cs typeface="+mn-cs"/>
                        </a:rPr>
                        <a:t>常用的系统内置</a:t>
                      </a:r>
                      <a:r>
                        <a:rPr lang="en-US" altLang="zh-CN" sz="1400" b="1" kern="1200" dirty="0">
                          <a:solidFill>
                            <a:schemeClr val="dk1"/>
                          </a:solidFill>
                          <a:latin typeface="+mn-lt"/>
                          <a:ea typeface="+mn-ea"/>
                          <a:cs typeface="+mn-cs"/>
                        </a:rPr>
                        <a:t>Symbols</a:t>
                      </a:r>
                    </a:p>
                    <a:p>
                      <a:r>
                        <a:rPr lang="en-US" altLang="zh-CN" sz="1400" kern="1200" dirty="0">
                          <a:solidFill>
                            <a:schemeClr val="dk1"/>
                          </a:solidFill>
                          <a:latin typeface="+mn-lt"/>
                          <a:ea typeface="+mn-ea"/>
                          <a:cs typeface="+mn-cs"/>
                        </a:rPr>
                        <a:t>String</a:t>
                      </a:r>
                      <a:r>
                        <a:rPr lang="zh-CN" altLang="en-US" sz="1400" kern="1200" dirty="0">
                          <a:solidFill>
                            <a:schemeClr val="dk1"/>
                          </a:solidFill>
                          <a:latin typeface="+mn-lt"/>
                          <a:ea typeface="+mn-ea"/>
                          <a:cs typeface="+mn-cs"/>
                        </a:rPr>
                        <a:t>类的</a:t>
                      </a:r>
                      <a:endParaRPr lang="en-US" altLang="zh-CN" sz="1400" kern="1200" dirty="0">
                        <a:solidFill>
                          <a:schemeClr val="dk1"/>
                        </a:solidFill>
                        <a:latin typeface="+mn-lt"/>
                        <a:ea typeface="+mn-ea"/>
                        <a:cs typeface="+mn-cs"/>
                      </a:endParaRPr>
                    </a:p>
                    <a:p>
                      <a:r>
                        <a:rPr lang="en-US" altLang="zh-CN" sz="1400" kern="1200" dirty="0">
                          <a:solidFill>
                            <a:schemeClr val="dk1"/>
                          </a:solidFill>
                          <a:latin typeface="+mn-lt"/>
                          <a:ea typeface="+mn-ea"/>
                          <a:cs typeface="+mn-cs"/>
                        </a:rPr>
                        <a:t>1.Symbol.match</a:t>
                      </a:r>
                      <a:r>
                        <a:rPr lang="zh-CN" altLang="en-US" sz="1400" kern="1200" dirty="0">
                          <a:solidFill>
                            <a:schemeClr val="dk1"/>
                          </a:solidFill>
                          <a:latin typeface="+mn-lt"/>
                          <a:ea typeface="+mn-ea"/>
                          <a:cs typeface="+mn-cs"/>
                        </a:rPr>
                        <a:t>方法，被</a:t>
                      </a:r>
                      <a:r>
                        <a:rPr lang="en-US" altLang="zh-CN" sz="1400" kern="1200" dirty="0" err="1">
                          <a:solidFill>
                            <a:schemeClr val="dk1"/>
                          </a:solidFill>
                          <a:latin typeface="+mn-lt"/>
                          <a:ea typeface="+mn-ea"/>
                          <a:cs typeface="+mn-cs"/>
                        </a:rPr>
                        <a:t>String.prototype.match</a:t>
                      </a:r>
                      <a:r>
                        <a:rPr lang="zh-CN" altLang="en-US" sz="1400" kern="1200" dirty="0">
                          <a:solidFill>
                            <a:schemeClr val="dk1"/>
                          </a:solidFill>
                          <a:latin typeface="+mn-lt"/>
                          <a:ea typeface="+mn-ea"/>
                          <a:cs typeface="+mn-cs"/>
                        </a:rPr>
                        <a:t>调用，正则表达式用来匹配字符串；</a:t>
                      </a:r>
                      <a:endParaRPr lang="en-US" altLang="zh-CN" sz="1400" kern="1200" dirty="0">
                        <a:solidFill>
                          <a:schemeClr val="dk1"/>
                        </a:solidFill>
                        <a:latin typeface="+mn-lt"/>
                        <a:ea typeface="+mn-ea"/>
                        <a:cs typeface="+mn-cs"/>
                      </a:endParaRPr>
                    </a:p>
                    <a:p>
                      <a:r>
                        <a:rPr lang="en-US" altLang="zh-CN" sz="1400" kern="1200" dirty="0">
                          <a:solidFill>
                            <a:schemeClr val="dk1"/>
                          </a:solidFill>
                          <a:latin typeface="+mn-lt"/>
                          <a:ea typeface="+mn-ea"/>
                          <a:cs typeface="+mn-cs"/>
                        </a:rPr>
                        <a:t>2.Symbol.replace</a:t>
                      </a:r>
                      <a:r>
                        <a:rPr lang="zh-CN" altLang="en-US" sz="1400" kern="1200" dirty="0">
                          <a:solidFill>
                            <a:schemeClr val="dk1"/>
                          </a:solidFill>
                          <a:latin typeface="+mn-lt"/>
                          <a:ea typeface="+mn-ea"/>
                          <a:cs typeface="+mn-cs"/>
                        </a:rPr>
                        <a:t>方法，被</a:t>
                      </a:r>
                      <a:r>
                        <a:rPr lang="en-US" altLang="zh-CN" sz="1400" kern="1200" dirty="0" err="1">
                          <a:solidFill>
                            <a:schemeClr val="dk1"/>
                          </a:solidFill>
                          <a:latin typeface="+mn-lt"/>
                          <a:ea typeface="+mn-ea"/>
                          <a:cs typeface="+mn-cs"/>
                        </a:rPr>
                        <a:t>String.prototype.replace</a:t>
                      </a:r>
                      <a:r>
                        <a:rPr lang="zh-CN" altLang="en-US" sz="1400" kern="1200" dirty="0">
                          <a:solidFill>
                            <a:schemeClr val="dk1"/>
                          </a:solidFill>
                          <a:latin typeface="+mn-lt"/>
                          <a:ea typeface="+mn-ea"/>
                          <a:cs typeface="+mn-cs"/>
                        </a:rPr>
                        <a:t>调用，正则表达式用来替换字符串中匹配的子串；</a:t>
                      </a:r>
                      <a:r>
                        <a:rPr lang="en-US" altLang="zh-CN" sz="1400" kern="1200" dirty="0">
                          <a:solidFill>
                            <a:schemeClr val="dk1"/>
                          </a:solidFill>
                          <a:latin typeface="+mn-lt"/>
                          <a:ea typeface="+mn-ea"/>
                          <a:cs typeface="+mn-cs"/>
                        </a:rPr>
                        <a:t>3.Symbol.search</a:t>
                      </a:r>
                      <a:r>
                        <a:rPr lang="zh-CN" altLang="en-US" sz="1400" kern="1200" dirty="0">
                          <a:solidFill>
                            <a:schemeClr val="dk1"/>
                          </a:solidFill>
                          <a:latin typeface="+mn-lt"/>
                          <a:ea typeface="+mn-ea"/>
                          <a:cs typeface="+mn-cs"/>
                        </a:rPr>
                        <a:t>方法，被</a:t>
                      </a:r>
                      <a:r>
                        <a:rPr lang="en-US" altLang="zh-CN" sz="1400" kern="1200" dirty="0" err="1">
                          <a:solidFill>
                            <a:schemeClr val="dk1"/>
                          </a:solidFill>
                          <a:latin typeface="+mn-lt"/>
                          <a:ea typeface="+mn-ea"/>
                          <a:cs typeface="+mn-cs"/>
                        </a:rPr>
                        <a:t>String.prototype.search</a:t>
                      </a:r>
                      <a:r>
                        <a:rPr lang="zh-CN" altLang="en-US" sz="1400" kern="1200" dirty="0">
                          <a:solidFill>
                            <a:schemeClr val="dk1"/>
                          </a:solidFill>
                          <a:latin typeface="+mn-lt"/>
                          <a:ea typeface="+mn-ea"/>
                          <a:cs typeface="+mn-cs"/>
                        </a:rPr>
                        <a:t>调用，正则表达式返回被匹配部分在字符串中的索引；</a:t>
                      </a:r>
                      <a:endParaRPr lang="en-US" altLang="zh-CN" sz="1400" kern="1200" dirty="0">
                        <a:solidFill>
                          <a:schemeClr val="dk1"/>
                        </a:solidFill>
                        <a:latin typeface="+mn-lt"/>
                        <a:ea typeface="+mn-ea"/>
                        <a:cs typeface="+mn-cs"/>
                      </a:endParaRPr>
                    </a:p>
                    <a:p>
                      <a:r>
                        <a:rPr lang="en-US" altLang="zh-CN" sz="1400" kern="1200" dirty="0">
                          <a:solidFill>
                            <a:schemeClr val="dk1"/>
                          </a:solidFill>
                          <a:latin typeface="+mn-lt"/>
                          <a:ea typeface="+mn-ea"/>
                          <a:cs typeface="+mn-cs"/>
                        </a:rPr>
                        <a:t>4.Symbol.split</a:t>
                      </a:r>
                      <a:r>
                        <a:rPr lang="zh-CN" altLang="en-US" sz="1400" kern="1200" dirty="0">
                          <a:solidFill>
                            <a:schemeClr val="dk1"/>
                          </a:solidFill>
                          <a:latin typeface="+mn-lt"/>
                          <a:ea typeface="+mn-ea"/>
                          <a:cs typeface="+mn-cs"/>
                        </a:rPr>
                        <a:t>方法，被</a:t>
                      </a:r>
                      <a:r>
                        <a:rPr lang="en-US" altLang="zh-CN" sz="1400" kern="1200" dirty="0" err="1">
                          <a:solidFill>
                            <a:schemeClr val="dk1"/>
                          </a:solidFill>
                          <a:latin typeface="+mn-lt"/>
                          <a:ea typeface="+mn-ea"/>
                          <a:cs typeface="+mn-cs"/>
                        </a:rPr>
                        <a:t>String.prototype.split</a:t>
                      </a:r>
                      <a:r>
                        <a:rPr lang="zh-CN" altLang="en-US" sz="1400" kern="1200" dirty="0">
                          <a:solidFill>
                            <a:schemeClr val="dk1"/>
                          </a:solidFill>
                          <a:latin typeface="+mn-lt"/>
                          <a:ea typeface="+mn-ea"/>
                          <a:cs typeface="+mn-cs"/>
                        </a:rPr>
                        <a:t>调用，正则表达式来用分割字符串；</a:t>
                      </a:r>
                      <a:endParaRPr lang="en-US" altLang="zh-CN" sz="1400" kern="1200" dirty="0">
                        <a:solidFill>
                          <a:schemeClr val="dk1"/>
                        </a:solidFill>
                        <a:latin typeface="+mn-lt"/>
                        <a:ea typeface="+mn-ea"/>
                        <a:cs typeface="+mn-cs"/>
                      </a:endParaRPr>
                    </a:p>
                    <a:p>
                      <a:r>
                        <a:rPr lang="en-US" altLang="zh-CN" sz="1400" kern="1200" dirty="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tc>
                <a:tc>
                  <a:txBody>
                    <a:bodyPr/>
                    <a:lstStyle/>
                    <a:p>
                      <a:r>
                        <a:rPr lang="en-US" altLang="zh-CN" sz="1400" dirty="0" err="1"/>
                        <a:t>var</a:t>
                      </a:r>
                      <a:r>
                        <a:rPr lang="en-US" altLang="zh-CN" sz="1400" dirty="0"/>
                        <a:t> sym1 = Symbol();</a:t>
                      </a:r>
                    </a:p>
                    <a:p>
                      <a:r>
                        <a:rPr lang="en-US" altLang="zh-CN" sz="1400" dirty="0"/>
                        <a:t>var sym2 = Symbol("key");</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var sym3 = Symbol("key");</a:t>
                      </a:r>
                      <a:endParaRPr lang="zh-CN" altLang="en-US" sz="1400" dirty="0"/>
                    </a:p>
                    <a:p>
                      <a:r>
                        <a:rPr lang="en-US" altLang="zh-CN" sz="1400" kern="1200" dirty="0">
                          <a:solidFill>
                            <a:schemeClr val="dk1"/>
                          </a:solidFill>
                          <a:latin typeface="+mn-lt"/>
                          <a:ea typeface="+mn-ea"/>
                          <a:cs typeface="+mn-cs"/>
                        </a:rPr>
                        <a:t>//sym2 </a:t>
                      </a:r>
                      <a:r>
                        <a:rPr lang="zh-CN" altLang="en-US" sz="1400" kern="1200" dirty="0">
                          <a:solidFill>
                            <a:schemeClr val="dk1"/>
                          </a:solidFill>
                          <a:latin typeface="+mn-lt"/>
                          <a:ea typeface="+mn-ea"/>
                          <a:cs typeface="+mn-cs"/>
                        </a:rPr>
                        <a:t>不等于 </a:t>
                      </a:r>
                      <a:r>
                        <a:rPr lang="en-US" altLang="zh-CN" sz="1400" kern="1200" dirty="0">
                          <a:solidFill>
                            <a:schemeClr val="dk1"/>
                          </a:solidFill>
                          <a:latin typeface="+mn-lt"/>
                          <a:ea typeface="+mn-ea"/>
                          <a:cs typeface="+mn-cs"/>
                        </a:rPr>
                        <a:t>sym3</a:t>
                      </a:r>
                      <a:endParaRPr lang="zh-CN" altLang="en-US" sz="1400" dirty="0"/>
                    </a:p>
                    <a:p>
                      <a:endParaRPr lang="zh-CN" altLang="en-US" sz="1400" dirty="0"/>
                    </a:p>
                  </a:txBody>
                  <a:tcPr/>
                </a:tc>
              </a:tr>
            </a:tbl>
          </a:graphicData>
        </a:graphic>
      </p:graphicFrame>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中的数据类型</a:t>
              </a:r>
              <a:r>
                <a:rPr lang="en-US" altLang="zh-CN" sz="3200" b="1" dirty="0">
                  <a:solidFill>
                    <a:srgbClr val="06324B"/>
                  </a:solidFill>
                </a:rPr>
                <a:t>(</a:t>
              </a:r>
              <a:r>
                <a:rPr lang="zh-CN" altLang="en-US" sz="3200" b="1" dirty="0">
                  <a:solidFill>
                    <a:srgbClr val="06324B"/>
                  </a:solidFill>
                </a:rPr>
                <a:t>二</a:t>
              </a:r>
              <a:r>
                <a:rPr lang="en-US" altLang="zh-CN" sz="3200" b="1" dirty="0">
                  <a:solidFill>
                    <a:srgbClr val="06324B"/>
                  </a:solidFill>
                </a:rPr>
                <a:t>)</a:t>
              </a:r>
              <a:endParaRPr lang="nl-NL" altLang="zh-CN" sz="3200" b="1" dirty="0">
                <a:solidFill>
                  <a:srgbClr val="06324B"/>
                </a:solidFill>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447239" y="1225988"/>
          <a:ext cx="9537803" cy="5023831"/>
        </p:xfrm>
        <a:graphic>
          <a:graphicData uri="http://schemas.openxmlformats.org/drawingml/2006/table">
            <a:tbl>
              <a:tblPr firstRow="1" bandRow="1">
                <a:tableStyleId>{7DF18680-E054-41AD-8BC1-D1AEF772440D}</a:tableStyleId>
              </a:tblPr>
              <a:tblGrid>
                <a:gridCol w="1593673"/>
                <a:gridCol w="4029739"/>
                <a:gridCol w="3914391"/>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err="1">
                          <a:solidFill>
                            <a:schemeClr val="bg1"/>
                          </a:solidFill>
                          <a:latin typeface="微软雅黑" panose="020B0503020204020204" charset="-122"/>
                          <a:ea typeface="微软雅黑" panose="020B0503020204020204" charset="-122"/>
                          <a:cs typeface="微软雅黑" panose="020B0503020204020204" charset="-122"/>
                        </a:rPr>
                        <a:t>var</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 &amp; let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声明变量</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数据类型</a:t>
                      </a:r>
                    </a:p>
                  </a:txBody>
                  <a:tcPr/>
                </a:tc>
                <a:tc>
                  <a:txBody>
                    <a:bodyPr/>
                    <a:lstStyle/>
                    <a:p>
                      <a:pPr algn="l"/>
                      <a:r>
                        <a:rPr lang="en-US" altLang="zh-CN" sz="2400" dirty="0">
                          <a:solidFill>
                            <a:srgbClr val="06324B"/>
                          </a:solidFill>
                        </a:rPr>
                        <a:t>TS</a:t>
                      </a:r>
                      <a:r>
                        <a:rPr lang="zh-CN" altLang="en-US" sz="2400" dirty="0">
                          <a:solidFill>
                            <a:srgbClr val="06324B"/>
                          </a:solidFill>
                        </a:rPr>
                        <a:t>实例</a:t>
                      </a:r>
                    </a:p>
                  </a:txBody>
                  <a:tcPr/>
                </a:tc>
                <a:tc>
                  <a:txBody>
                    <a:bodyPr/>
                    <a:lstStyle/>
                    <a:p>
                      <a:r>
                        <a:rPr lang="en-US" altLang="zh-CN" sz="2400" dirty="0">
                          <a:solidFill>
                            <a:srgbClr val="06324B"/>
                          </a:solidFill>
                        </a:rPr>
                        <a:t>JS</a:t>
                      </a:r>
                      <a:r>
                        <a:rPr lang="zh-CN" altLang="en-US" sz="2400" dirty="0">
                          <a:solidFill>
                            <a:srgbClr val="06324B"/>
                          </a:solidFill>
                        </a:rPr>
                        <a:t>实例</a:t>
                      </a:r>
                    </a:p>
                  </a:txBody>
                  <a:tcPr/>
                </a:tc>
              </a:tr>
              <a:tr h="35425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never</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类型</a:t>
                      </a:r>
                      <a:endPar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solidFill>
                            <a:schemeClr val="tx1">
                              <a:lumMod val="65000"/>
                              <a:lumOff val="35000"/>
                            </a:schemeClr>
                          </a:solidFill>
                          <a:latin typeface="+mn-lt"/>
                          <a:ea typeface="+mn-ea"/>
                          <a:cs typeface="+mn-cs"/>
                        </a:rPr>
                        <a:t>是其他类型 </a:t>
                      </a:r>
                      <a:r>
                        <a:rPr lang="en-US" altLang="zh-CN" sz="1400" kern="1200" dirty="0">
                          <a:solidFill>
                            <a:schemeClr val="tx1">
                              <a:lumMod val="65000"/>
                              <a:lumOff val="35000"/>
                            </a:schemeClr>
                          </a:solidFill>
                          <a:latin typeface="+mn-lt"/>
                          <a:ea typeface="+mn-ea"/>
                          <a:cs typeface="+mn-cs"/>
                        </a:rPr>
                        <a:t>(</a:t>
                      </a:r>
                      <a:r>
                        <a:rPr lang="zh-CN" altLang="en-US" sz="1400" kern="1200" dirty="0">
                          <a:solidFill>
                            <a:schemeClr val="tx1">
                              <a:lumMod val="65000"/>
                              <a:lumOff val="35000"/>
                            </a:schemeClr>
                          </a:solidFill>
                          <a:latin typeface="+mn-lt"/>
                          <a:ea typeface="+mn-ea"/>
                          <a:cs typeface="+mn-cs"/>
                        </a:rPr>
                        <a:t>包括 </a:t>
                      </a:r>
                      <a:r>
                        <a:rPr lang="en-US" altLang="zh-CN" sz="1400" kern="1200" dirty="0">
                          <a:solidFill>
                            <a:schemeClr val="tx1">
                              <a:lumMod val="65000"/>
                              <a:lumOff val="35000"/>
                            </a:schemeClr>
                          </a:solidFill>
                          <a:latin typeface="+mn-lt"/>
                          <a:ea typeface="+mn-ea"/>
                          <a:cs typeface="+mn-cs"/>
                        </a:rPr>
                        <a:t>null </a:t>
                      </a:r>
                      <a:r>
                        <a:rPr lang="zh-CN" altLang="en-US" sz="1400" kern="1200" dirty="0">
                          <a:solidFill>
                            <a:schemeClr val="tx1">
                              <a:lumMod val="65000"/>
                              <a:lumOff val="35000"/>
                            </a:schemeClr>
                          </a:solidFill>
                          <a:latin typeface="+mn-lt"/>
                          <a:ea typeface="+mn-ea"/>
                          <a:cs typeface="+mn-cs"/>
                        </a:rPr>
                        <a:t>和 </a:t>
                      </a:r>
                      <a:r>
                        <a:rPr lang="en-US" altLang="zh-CN" sz="1400" kern="1200" dirty="0">
                          <a:solidFill>
                            <a:schemeClr val="tx1">
                              <a:lumMod val="65000"/>
                              <a:lumOff val="35000"/>
                            </a:schemeClr>
                          </a:solidFill>
                          <a:latin typeface="+mn-lt"/>
                          <a:ea typeface="+mn-ea"/>
                          <a:cs typeface="+mn-cs"/>
                        </a:rPr>
                        <a:t>undefined)</a:t>
                      </a:r>
                      <a:r>
                        <a:rPr lang="zh-CN" altLang="en-US" sz="1400" kern="1200" dirty="0">
                          <a:solidFill>
                            <a:schemeClr val="tx1">
                              <a:lumMod val="65000"/>
                              <a:lumOff val="35000"/>
                            </a:schemeClr>
                          </a:solidFill>
                          <a:latin typeface="+mn-lt"/>
                          <a:ea typeface="+mn-ea"/>
                          <a:cs typeface="+mn-cs"/>
                        </a:rPr>
                        <a:t>的子类型，代表从不会出现的值。这意味着声明</a:t>
                      </a:r>
                      <a:r>
                        <a:rPr lang="en-US" altLang="zh-CN" sz="1400" kern="1200" dirty="0">
                          <a:solidFill>
                            <a:schemeClr val="tx1">
                              <a:lumMod val="65000"/>
                              <a:lumOff val="35000"/>
                            </a:schemeClr>
                          </a:solidFill>
                          <a:latin typeface="+mn-lt"/>
                          <a:ea typeface="+mn-ea"/>
                          <a:cs typeface="+mn-cs"/>
                        </a:rPr>
                        <a:t>never</a:t>
                      </a:r>
                      <a:r>
                        <a:rPr lang="zh-CN" altLang="en-US" sz="1400" kern="1200" dirty="0">
                          <a:solidFill>
                            <a:schemeClr val="tx1">
                              <a:lumMod val="65000"/>
                              <a:lumOff val="35000"/>
                            </a:schemeClr>
                          </a:solidFill>
                          <a:latin typeface="+mn-lt"/>
                          <a:ea typeface="+mn-ea"/>
                          <a:cs typeface="+mn-cs"/>
                        </a:rPr>
                        <a:t>的变量只能被</a:t>
                      </a:r>
                      <a:r>
                        <a:rPr lang="en-US" altLang="zh-CN" sz="1400" kern="1200" dirty="0">
                          <a:solidFill>
                            <a:schemeClr val="tx1">
                              <a:lumMod val="65000"/>
                              <a:lumOff val="35000"/>
                            </a:schemeClr>
                          </a:solidFill>
                          <a:latin typeface="+mn-lt"/>
                          <a:ea typeface="+mn-ea"/>
                          <a:cs typeface="+mn-cs"/>
                        </a:rPr>
                        <a:t>never</a:t>
                      </a:r>
                      <a:r>
                        <a:rPr lang="zh-CN" altLang="en-US" sz="1400" kern="1200" dirty="0">
                          <a:solidFill>
                            <a:schemeClr val="tx1">
                              <a:lumMod val="65000"/>
                              <a:lumOff val="35000"/>
                            </a:schemeClr>
                          </a:solidFill>
                          <a:latin typeface="+mn-lt"/>
                          <a:ea typeface="+mn-ea"/>
                          <a:cs typeface="+mn-cs"/>
                        </a:rPr>
                        <a:t>类型所赋值。</a:t>
                      </a:r>
                      <a:endParaRPr lang="en-US" altLang="zh-CN" sz="1400" kern="1200" dirty="0">
                        <a:solidFill>
                          <a:schemeClr val="tx1">
                            <a:lumMod val="65000"/>
                            <a:lumOff val="35000"/>
                          </a:schemeClr>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solidFill>
                            <a:schemeClr val="tx1">
                              <a:lumMod val="65000"/>
                              <a:lumOff val="35000"/>
                            </a:schemeClr>
                          </a:solidFill>
                          <a:latin typeface="+mn-lt"/>
                          <a:ea typeface="+mn-ea"/>
                          <a:cs typeface="+mn-cs"/>
                        </a:rPr>
                        <a:t>通常表现为抛出异常或无法执行到终止点（例如无限循环）</a:t>
                      </a:r>
                    </a:p>
                  </a:txBody>
                  <a:tcPr/>
                </a:tc>
                <a:tc>
                  <a:txBody>
                    <a:bodyPr/>
                    <a:lstStyle/>
                    <a:p>
                      <a:r>
                        <a:rPr lang="en-US" altLang="zh-CN" sz="1400" dirty="0"/>
                        <a:t>let x: never;</a:t>
                      </a:r>
                    </a:p>
                    <a:p>
                      <a:r>
                        <a:rPr lang="en-US" altLang="zh-CN" sz="1400" dirty="0"/>
                        <a:t>let y: number;</a:t>
                      </a:r>
                    </a:p>
                    <a:p>
                      <a:r>
                        <a:rPr lang="en-US" altLang="zh-CN" sz="1400" dirty="0"/>
                        <a:t>// </a:t>
                      </a:r>
                      <a:r>
                        <a:rPr lang="zh-CN" altLang="en-US" sz="1400" dirty="0"/>
                        <a:t>运行错误，数字类型不能转为 </a:t>
                      </a:r>
                      <a:r>
                        <a:rPr lang="en-US" altLang="zh-CN" sz="1400" dirty="0"/>
                        <a:t>never </a:t>
                      </a:r>
                      <a:r>
                        <a:rPr lang="zh-CN" altLang="en-US" sz="1400" dirty="0"/>
                        <a:t>类型</a:t>
                      </a:r>
                    </a:p>
                    <a:p>
                      <a:r>
                        <a:rPr lang="en-US" altLang="zh-CN" sz="1400" dirty="0"/>
                        <a:t>x = 123;</a:t>
                      </a:r>
                    </a:p>
                    <a:p>
                      <a:r>
                        <a:rPr lang="en-US" altLang="zh-CN" sz="1400" dirty="0"/>
                        <a:t>// </a:t>
                      </a:r>
                      <a:r>
                        <a:rPr lang="zh-CN" altLang="en-US" sz="1400" dirty="0"/>
                        <a:t>运行正确，</a:t>
                      </a:r>
                      <a:r>
                        <a:rPr lang="en-US" altLang="zh-CN" sz="1400" dirty="0"/>
                        <a:t>never </a:t>
                      </a:r>
                      <a:r>
                        <a:rPr lang="zh-CN" altLang="en-US" sz="1400" dirty="0"/>
                        <a:t>类型可以赋值给 </a:t>
                      </a:r>
                      <a:r>
                        <a:rPr lang="en-US" altLang="zh-CN" sz="1400" dirty="0"/>
                        <a:t>never</a:t>
                      </a:r>
                      <a:r>
                        <a:rPr lang="zh-CN" altLang="en-US" sz="1400" dirty="0"/>
                        <a:t>类型</a:t>
                      </a:r>
                    </a:p>
                    <a:p>
                      <a:r>
                        <a:rPr lang="en-US" altLang="zh-CN" sz="1400" dirty="0"/>
                        <a:t>x = (()=&gt;{ throw new Error('exception')})();</a:t>
                      </a:r>
                    </a:p>
                    <a:p>
                      <a:r>
                        <a:rPr lang="en-US" altLang="zh-CN" sz="1400" dirty="0"/>
                        <a:t>// </a:t>
                      </a:r>
                      <a:r>
                        <a:rPr lang="zh-CN" altLang="en-US" sz="1400" dirty="0"/>
                        <a:t>运行正确，</a:t>
                      </a:r>
                      <a:r>
                        <a:rPr lang="en-US" altLang="zh-CN" sz="1400" dirty="0"/>
                        <a:t>never </a:t>
                      </a:r>
                      <a:r>
                        <a:rPr lang="zh-CN" altLang="en-US" sz="1400" dirty="0"/>
                        <a:t>类型可以赋值给 数字类型</a:t>
                      </a:r>
                    </a:p>
                    <a:p>
                      <a:r>
                        <a:rPr lang="en-US" altLang="zh-CN" sz="1400" dirty="0"/>
                        <a:t>y = (()=&gt;{ throw new Error('exception')})();</a:t>
                      </a:r>
                    </a:p>
                    <a:p>
                      <a:r>
                        <a:rPr lang="en-US" altLang="zh-CN" sz="1400" dirty="0"/>
                        <a:t>// </a:t>
                      </a:r>
                      <a:r>
                        <a:rPr lang="zh-CN" altLang="en-US" sz="1400" dirty="0"/>
                        <a:t>返回值为 </a:t>
                      </a:r>
                      <a:r>
                        <a:rPr lang="en-US" altLang="zh-CN" sz="1400" dirty="0"/>
                        <a:t>never </a:t>
                      </a:r>
                      <a:r>
                        <a:rPr lang="zh-CN" altLang="en-US" sz="1400" dirty="0"/>
                        <a:t>的函数可以是抛出异常的情况</a:t>
                      </a:r>
                    </a:p>
                    <a:p>
                      <a:r>
                        <a:rPr lang="en-US" altLang="zh-CN" sz="1400" dirty="0"/>
                        <a:t>function error(message: string): never {</a:t>
                      </a:r>
                    </a:p>
                    <a:p>
                      <a:r>
                        <a:rPr lang="en-US" altLang="zh-CN" sz="1400" dirty="0"/>
                        <a:t>    throw new Error(message);</a:t>
                      </a:r>
                    </a:p>
                    <a:p>
                      <a:r>
                        <a:rPr lang="en-US" altLang="zh-CN" sz="1400" dirty="0"/>
                        <a:t>}</a:t>
                      </a:r>
                    </a:p>
                    <a:p>
                      <a:r>
                        <a:rPr lang="en-US" altLang="zh-CN" sz="1400" dirty="0"/>
                        <a:t>// </a:t>
                      </a:r>
                      <a:r>
                        <a:rPr lang="zh-CN" altLang="en-US" sz="1400" dirty="0"/>
                        <a:t>返回值为 </a:t>
                      </a:r>
                      <a:r>
                        <a:rPr lang="en-US" altLang="zh-CN" sz="1400" dirty="0"/>
                        <a:t>never </a:t>
                      </a:r>
                      <a:r>
                        <a:rPr lang="zh-CN" altLang="en-US" sz="1400" dirty="0"/>
                        <a:t>的函数可以是无限循环这种无法被执行到的终止点的情况</a:t>
                      </a:r>
                    </a:p>
                    <a:p>
                      <a:r>
                        <a:rPr lang="en-US" altLang="zh-CN" sz="1400" dirty="0"/>
                        <a:t>function loop(): never {</a:t>
                      </a:r>
                    </a:p>
                    <a:p>
                      <a:r>
                        <a:rPr lang="en-US" altLang="zh-CN" sz="1400" dirty="0"/>
                        <a:t>    while (true) {}</a:t>
                      </a:r>
                    </a:p>
                    <a:p>
                      <a:r>
                        <a:rPr lang="en-US" altLang="zh-CN" sz="1400" dirty="0"/>
                        <a:t>}</a:t>
                      </a:r>
                      <a:endParaRPr lang="zh-CN" altLang="en-US" sz="1400" dirty="0"/>
                    </a:p>
                  </a:txBody>
                  <a:tcPr/>
                </a:tc>
                <a:tc>
                  <a:txBody>
                    <a:bodyPr/>
                    <a:lstStyle/>
                    <a:p>
                      <a:r>
                        <a:rPr lang="en-US" altLang="zh-CN" sz="1400" dirty="0" err="1"/>
                        <a:t>var</a:t>
                      </a:r>
                      <a:r>
                        <a:rPr lang="en-US" altLang="zh-CN" sz="1400" dirty="0"/>
                        <a:t> x;</a:t>
                      </a:r>
                    </a:p>
                    <a:p>
                      <a:r>
                        <a:rPr lang="en-US" altLang="zh-CN" sz="1400" dirty="0" err="1"/>
                        <a:t>var</a:t>
                      </a:r>
                      <a:r>
                        <a:rPr lang="en-US" altLang="zh-CN" sz="1400" dirty="0"/>
                        <a:t> y;</a:t>
                      </a:r>
                    </a:p>
                    <a:p>
                      <a:r>
                        <a:rPr lang="en-US" altLang="zh-CN" sz="1400" dirty="0"/>
                        <a:t>// </a:t>
                      </a:r>
                      <a:r>
                        <a:rPr lang="zh-CN" altLang="en-US" sz="1400" dirty="0"/>
                        <a:t>运行错误，数字类型不能转为 </a:t>
                      </a:r>
                      <a:r>
                        <a:rPr lang="en-US" altLang="zh-CN" sz="1400" dirty="0"/>
                        <a:t>never </a:t>
                      </a:r>
                      <a:r>
                        <a:rPr lang="zh-CN" altLang="en-US" sz="1400" dirty="0"/>
                        <a:t>类型</a:t>
                      </a:r>
                    </a:p>
                    <a:p>
                      <a:r>
                        <a:rPr lang="en-US" altLang="zh-CN" sz="1400" dirty="0"/>
                        <a:t>x = 123;</a:t>
                      </a:r>
                    </a:p>
                    <a:p>
                      <a:r>
                        <a:rPr lang="en-US" altLang="zh-CN" sz="1400" dirty="0"/>
                        <a:t>// </a:t>
                      </a:r>
                      <a:r>
                        <a:rPr lang="zh-CN" altLang="en-US" sz="1400" dirty="0"/>
                        <a:t>运行正确，</a:t>
                      </a:r>
                      <a:r>
                        <a:rPr lang="en-US" altLang="zh-CN" sz="1400" dirty="0"/>
                        <a:t>never </a:t>
                      </a:r>
                      <a:r>
                        <a:rPr lang="zh-CN" altLang="en-US" sz="1400" dirty="0"/>
                        <a:t>类型可以赋值给 </a:t>
                      </a:r>
                      <a:r>
                        <a:rPr lang="en-US" altLang="zh-CN" sz="1400" dirty="0"/>
                        <a:t>never</a:t>
                      </a:r>
                      <a:r>
                        <a:rPr lang="zh-CN" altLang="en-US" sz="1400" dirty="0"/>
                        <a:t>类型</a:t>
                      </a:r>
                    </a:p>
                    <a:p>
                      <a:r>
                        <a:rPr lang="en-US" altLang="zh-CN" sz="1400" dirty="0"/>
                        <a:t>x = (function () { throw new Error('exception'); })();</a:t>
                      </a:r>
                    </a:p>
                    <a:p>
                      <a:r>
                        <a:rPr lang="en-US" altLang="zh-CN" sz="1400" dirty="0"/>
                        <a:t>// </a:t>
                      </a:r>
                      <a:r>
                        <a:rPr lang="zh-CN" altLang="en-US" sz="1400" dirty="0"/>
                        <a:t>运行正确，</a:t>
                      </a:r>
                      <a:r>
                        <a:rPr lang="en-US" altLang="zh-CN" sz="1400" dirty="0"/>
                        <a:t>never </a:t>
                      </a:r>
                      <a:r>
                        <a:rPr lang="zh-CN" altLang="en-US" sz="1400" dirty="0"/>
                        <a:t>类型可以赋值给 数字类型</a:t>
                      </a:r>
                    </a:p>
                    <a:p>
                      <a:r>
                        <a:rPr lang="en-US" altLang="zh-CN" sz="1400" dirty="0"/>
                        <a:t>y = (function () { throw new Error('exception'); })();</a:t>
                      </a:r>
                    </a:p>
                    <a:p>
                      <a:r>
                        <a:rPr lang="en-US" altLang="zh-CN" sz="1400" dirty="0"/>
                        <a:t>// </a:t>
                      </a:r>
                      <a:r>
                        <a:rPr lang="zh-CN" altLang="en-US" sz="1400" dirty="0"/>
                        <a:t>返回值为 </a:t>
                      </a:r>
                      <a:r>
                        <a:rPr lang="en-US" altLang="zh-CN" sz="1400" dirty="0"/>
                        <a:t>never </a:t>
                      </a:r>
                      <a:r>
                        <a:rPr lang="zh-CN" altLang="en-US" sz="1400" dirty="0"/>
                        <a:t>的函数可以是抛出异常的情况</a:t>
                      </a:r>
                    </a:p>
                    <a:p>
                      <a:r>
                        <a:rPr lang="en-US" altLang="zh-CN" sz="1400" dirty="0"/>
                        <a:t>function error(message) {</a:t>
                      </a:r>
                    </a:p>
                    <a:p>
                      <a:r>
                        <a:rPr lang="en-US" altLang="zh-CN" sz="1400" dirty="0"/>
                        <a:t>    throw new Error(message);</a:t>
                      </a:r>
                    </a:p>
                    <a:p>
                      <a:r>
                        <a:rPr lang="en-US" altLang="zh-CN" sz="1400" dirty="0"/>
                        <a:t>}</a:t>
                      </a:r>
                    </a:p>
                    <a:p>
                      <a:r>
                        <a:rPr lang="en-US" altLang="zh-CN" sz="1400" dirty="0"/>
                        <a:t>// </a:t>
                      </a:r>
                      <a:r>
                        <a:rPr lang="zh-CN" altLang="en-US" sz="1400" dirty="0"/>
                        <a:t>返回值为 </a:t>
                      </a:r>
                      <a:r>
                        <a:rPr lang="en-US" altLang="zh-CN" sz="1400" dirty="0"/>
                        <a:t>never </a:t>
                      </a:r>
                      <a:r>
                        <a:rPr lang="zh-CN" altLang="en-US" sz="1400" dirty="0"/>
                        <a:t>的函数可以是无限循环这种无法被执行到的终止点的情况</a:t>
                      </a:r>
                    </a:p>
                    <a:p>
                      <a:r>
                        <a:rPr lang="en-US" altLang="zh-CN" sz="1400" dirty="0"/>
                        <a:t>function loop() {</a:t>
                      </a:r>
                    </a:p>
                    <a:p>
                      <a:r>
                        <a:rPr lang="en-US" altLang="zh-CN" sz="1400" dirty="0"/>
                        <a:t>    while (true) { }</a:t>
                      </a:r>
                    </a:p>
                    <a:p>
                      <a:r>
                        <a:rPr lang="en-US" altLang="zh-CN" sz="1400" dirty="0"/>
                        <a:t>}</a:t>
                      </a:r>
                    </a:p>
                  </a:txBody>
                  <a:tcPr/>
                </a:tc>
              </a:tr>
            </a:tbl>
          </a:graphicData>
        </a:graphic>
      </p:graphicFrame>
      <p:sp>
        <p:nvSpPr>
          <p:cNvPr id="3" name="文本框 2"/>
          <p:cNvSpPr txBox="1"/>
          <p:nvPr/>
        </p:nvSpPr>
        <p:spPr>
          <a:xfrm>
            <a:off x="1447239" y="6203147"/>
            <a:ext cx="7909412" cy="369332"/>
          </a:xfrm>
          <a:prstGeom prst="rect">
            <a:avLst/>
          </a:prstGeom>
          <a:noFill/>
        </p:spPr>
        <p:txBody>
          <a:bodyPr wrap="square" rtlCol="0">
            <a:spAutoFit/>
          </a:bodyPr>
          <a:lstStyle/>
          <a:p>
            <a:r>
              <a:rPr lang="zh-CN" altLang="en-US" b="1" dirty="0">
                <a:solidFill>
                  <a:schemeClr val="accent1"/>
                </a:solidFill>
              </a:rPr>
              <a:t>更多数据类型请查看官网：</a:t>
            </a:r>
            <a:r>
              <a:rPr kumimoji="1" lang="en-US" altLang="zh-CN" dirty="0">
                <a:hlinkClick r:id="rId2"/>
              </a:rPr>
              <a:t>https://www.tslang.cn/docs/home.html</a:t>
            </a:r>
            <a:endParaRPr kumimoji="1" lang="zh-CN" altLang="en-US" dirty="0"/>
          </a:p>
        </p:txBody>
      </p:sp>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中的数据类型</a:t>
              </a:r>
              <a:r>
                <a:rPr lang="en-US" altLang="zh-CN" sz="3200" b="1" dirty="0">
                  <a:solidFill>
                    <a:srgbClr val="06324B"/>
                  </a:solidFill>
                </a:rPr>
                <a:t>(</a:t>
              </a:r>
              <a:r>
                <a:rPr lang="zh-CN" altLang="en-US" sz="3200" b="1" dirty="0">
                  <a:solidFill>
                    <a:srgbClr val="06324B"/>
                  </a:solidFill>
                </a:rPr>
                <a:t>三</a:t>
              </a:r>
              <a:r>
                <a:rPr lang="en-US" altLang="zh-CN" sz="3200" b="1" dirty="0">
                  <a:solidFill>
                    <a:srgbClr val="06324B"/>
                  </a:solidFill>
                </a:rPr>
                <a:t>)</a:t>
              </a:r>
              <a:endParaRPr lang="nl-NL" altLang="zh-CN" sz="3200" b="1" dirty="0">
                <a:solidFill>
                  <a:srgbClr val="06324B"/>
                </a:solidFill>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II</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基本运算符</a:t>
              </a:r>
              <a:endParaRPr lang="nl-NL" altLang="zh-CN" sz="3200" b="1" dirty="0">
                <a:solidFill>
                  <a:srgbClr val="06324B"/>
                </a:solidFill>
              </a:endParaRPr>
            </a:p>
          </p:txBody>
        </p:sp>
      </p:grpSp>
      <p:sp>
        <p:nvSpPr>
          <p:cNvPr id="46" name="Text Box 10"/>
          <p:cNvSpPr txBox="1">
            <a:spLocks noChangeArrowheads="1"/>
          </p:cNvSpPr>
          <p:nvPr/>
        </p:nvSpPr>
        <p:spPr bwMode="auto">
          <a:xfrm>
            <a:off x="1429192" y="1176475"/>
            <a:ext cx="3621605" cy="700576"/>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什么是运算符？</a:t>
            </a:r>
            <a:endPar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defTabSz="1088390">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p>
        </p:txBody>
      </p:sp>
      <p:sp>
        <p:nvSpPr>
          <p:cNvPr id="2" name="矩形 1"/>
          <p:cNvSpPr/>
          <p:nvPr/>
        </p:nvSpPr>
        <p:spPr>
          <a:xfrm>
            <a:off x="1609869" y="1661607"/>
            <a:ext cx="3939396" cy="705834"/>
          </a:xfrm>
          <a:prstGeom prst="rect">
            <a:avLst/>
          </a:prstGeom>
        </p:spPr>
        <p:txBody>
          <a:bodyPr wrap="square">
            <a:spAutoFit/>
          </a:bodyPr>
          <a:lstStyle/>
          <a:p>
            <a:pPr algn="just">
              <a:lnSpc>
                <a:spcPct val="150000"/>
              </a:lnSpc>
              <a:spcAft>
                <a:spcPts val="0"/>
              </a:spcAft>
            </a:pPr>
            <a:r>
              <a:rPr lang="en-US" altLang="zh-CN" sz="1400" kern="100" dirty="0">
                <a:latin typeface="等线" panose="02010600030101010101" charset="-122"/>
                <a:ea typeface="等线" panose="02010600030101010101" charset="-122"/>
                <a:cs typeface="Times New Roman" panose="02020603050405020304" pitchFamily="18" charset="0"/>
              </a:rPr>
              <a:t>1.</a:t>
            </a:r>
            <a:r>
              <a:rPr lang="zh-CN" altLang="zh-CN" sz="1400" kern="100" dirty="0">
                <a:latin typeface="等线" panose="02010600030101010101" charset="-122"/>
                <a:ea typeface="等线" panose="02010600030101010101" charset="-122"/>
                <a:cs typeface="Times New Roman" panose="02020603050405020304" pitchFamily="18" charset="0"/>
              </a:rPr>
              <a:t>运算符定义了在数据上执行某些功能；</a:t>
            </a:r>
          </a:p>
          <a:p>
            <a:pPr algn="just">
              <a:lnSpc>
                <a:spcPct val="150000"/>
              </a:lnSpc>
              <a:spcAft>
                <a:spcPts val="0"/>
              </a:spcAft>
            </a:pPr>
            <a:r>
              <a:rPr lang="en-US" altLang="zh-CN" sz="1400" kern="100" dirty="0">
                <a:latin typeface="等线" panose="02010600030101010101" charset="-122"/>
                <a:ea typeface="等线" panose="02010600030101010101" charset="-122"/>
                <a:cs typeface="Times New Roman" panose="02020603050405020304" pitchFamily="18" charset="0"/>
              </a:rPr>
              <a:t>2.</a:t>
            </a:r>
            <a:r>
              <a:rPr lang="zh-CN" altLang="zh-CN" sz="1400" kern="100" dirty="0">
                <a:latin typeface="等线" panose="02010600030101010101" charset="-122"/>
                <a:ea typeface="等线" panose="02010600030101010101" charset="-122"/>
                <a:cs typeface="Times New Roman" panose="02020603050405020304" pitchFamily="18" charset="0"/>
              </a:rPr>
              <a:t>在其上面操作的数据被称为操作数；</a:t>
            </a:r>
            <a:endParaRPr lang="zh-CN" altLang="en-US" sz="1400" dirty="0"/>
          </a:p>
        </p:txBody>
      </p:sp>
      <p:sp>
        <p:nvSpPr>
          <p:cNvPr id="62" name="Text Box 10"/>
          <p:cNvSpPr txBox="1">
            <a:spLocks noChangeArrowheads="1"/>
          </p:cNvSpPr>
          <p:nvPr/>
        </p:nvSpPr>
        <p:spPr bwMode="auto">
          <a:xfrm>
            <a:off x="1427408" y="2646833"/>
            <a:ext cx="3621605" cy="37202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TypeScript </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运算符分类</a:t>
            </a:r>
            <a:r>
              <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p>
        </p:txBody>
      </p:sp>
      <p:grpSp>
        <p:nvGrpSpPr>
          <p:cNvPr id="3" name="组合 2"/>
          <p:cNvGrpSpPr/>
          <p:nvPr/>
        </p:nvGrpSpPr>
        <p:grpSpPr>
          <a:xfrm>
            <a:off x="1261417" y="3595087"/>
            <a:ext cx="9695508" cy="2177048"/>
            <a:chOff x="1261417" y="3595087"/>
            <a:chExt cx="9695508" cy="2177048"/>
          </a:xfrm>
        </p:grpSpPr>
        <p:grpSp>
          <p:nvGrpSpPr>
            <p:cNvPr id="66" name="组合 65"/>
            <p:cNvGrpSpPr/>
            <p:nvPr/>
          </p:nvGrpSpPr>
          <p:grpSpPr>
            <a:xfrm>
              <a:off x="1323621" y="3595087"/>
              <a:ext cx="9522799" cy="2177048"/>
              <a:chOff x="1323621" y="3595087"/>
              <a:chExt cx="9522799" cy="2177048"/>
            </a:xfrm>
          </p:grpSpPr>
          <p:sp>
            <p:nvSpPr>
              <p:cNvPr id="14" name="矩形 13"/>
              <p:cNvSpPr/>
              <p:nvPr/>
            </p:nvSpPr>
            <p:spPr>
              <a:xfrm>
                <a:off x="1323621" y="3595087"/>
                <a:ext cx="1282565" cy="334194"/>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400" b="1" dirty="0">
                    <a:solidFill>
                      <a:srgbClr val="06324B"/>
                    </a:solidFill>
                  </a:rPr>
                  <a:t>算数运算符</a:t>
                </a:r>
              </a:p>
            </p:txBody>
          </p:sp>
          <p:sp>
            <p:nvSpPr>
              <p:cNvPr id="15" name="矩形 14"/>
              <p:cNvSpPr/>
              <p:nvPr/>
            </p:nvSpPr>
            <p:spPr>
              <a:xfrm>
                <a:off x="4644048" y="3595087"/>
                <a:ext cx="1206588" cy="334194"/>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400" b="1" dirty="0">
                    <a:solidFill>
                      <a:srgbClr val="06324B"/>
                    </a:solidFill>
                  </a:rPr>
                  <a:t>逻辑运算符</a:t>
                </a:r>
              </a:p>
            </p:txBody>
          </p:sp>
          <p:sp>
            <p:nvSpPr>
              <p:cNvPr id="16" name="矩形 15"/>
              <p:cNvSpPr/>
              <p:nvPr/>
            </p:nvSpPr>
            <p:spPr>
              <a:xfrm>
                <a:off x="6370791" y="5437941"/>
                <a:ext cx="1206588" cy="334194"/>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400" b="1" dirty="0">
                    <a:solidFill>
                      <a:srgbClr val="06324B"/>
                    </a:solidFill>
                  </a:rPr>
                  <a:t>赋值运算符</a:t>
                </a:r>
              </a:p>
            </p:txBody>
          </p:sp>
          <p:sp>
            <p:nvSpPr>
              <p:cNvPr id="18" name="矩形 17"/>
              <p:cNvSpPr/>
              <p:nvPr/>
            </p:nvSpPr>
            <p:spPr>
              <a:xfrm>
                <a:off x="9713452" y="5437941"/>
                <a:ext cx="1132968" cy="334194"/>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400" b="1" dirty="0">
                    <a:solidFill>
                      <a:srgbClr val="06324B"/>
                    </a:solidFill>
                  </a:rPr>
                  <a:t>其他运算符</a:t>
                </a:r>
              </a:p>
            </p:txBody>
          </p:sp>
          <p:sp>
            <p:nvSpPr>
              <p:cNvPr id="19" name="矩形 18"/>
              <p:cNvSpPr/>
              <p:nvPr/>
            </p:nvSpPr>
            <p:spPr>
              <a:xfrm>
                <a:off x="8175541" y="3595087"/>
                <a:ext cx="940952" cy="334194"/>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400" b="1" dirty="0">
                    <a:solidFill>
                      <a:srgbClr val="06324B"/>
                    </a:solidFill>
                  </a:rPr>
                  <a:t>位运算符</a:t>
                </a:r>
              </a:p>
            </p:txBody>
          </p:sp>
          <p:sp>
            <p:nvSpPr>
              <p:cNvPr id="20" name="矩形 19"/>
              <p:cNvSpPr/>
              <p:nvPr/>
            </p:nvSpPr>
            <p:spPr>
              <a:xfrm>
                <a:off x="2977371" y="5437941"/>
                <a:ext cx="1257347" cy="334194"/>
              </a:xfrm>
              <a:prstGeom prst="rect">
                <a:avLst/>
              </a:prstGeom>
            </p:spPr>
            <p:txBody>
              <a:bodyPr wrap="square">
                <a:spAutoFit/>
                <a:scene3d>
                  <a:camera prst="orthographicFront"/>
                  <a:lightRig rig="threePt" dir="t"/>
                </a:scene3d>
                <a:sp3d contourW="6350"/>
              </a:bodyPr>
              <a:lstStyle/>
              <a:p>
                <a:pPr algn="just">
                  <a:lnSpc>
                    <a:spcPct val="120000"/>
                  </a:lnSpc>
                </a:pPr>
                <a:r>
                  <a:rPr lang="zh-CN" altLang="en-US" sz="1400" b="1" dirty="0">
                    <a:solidFill>
                      <a:srgbClr val="06324B"/>
                    </a:solidFill>
                  </a:rPr>
                  <a:t>关系运算符</a:t>
                </a:r>
              </a:p>
            </p:txBody>
          </p:sp>
        </p:grpSp>
        <p:grpSp>
          <p:nvGrpSpPr>
            <p:cNvPr id="67" name="组合 1"/>
            <p:cNvGrpSpPr/>
            <p:nvPr/>
          </p:nvGrpSpPr>
          <p:grpSpPr>
            <a:xfrm>
              <a:off x="1261417" y="4057115"/>
              <a:ext cx="9695508" cy="1263054"/>
              <a:chOff x="1261417" y="3174122"/>
              <a:chExt cx="9695508" cy="1263054"/>
            </a:xfrm>
          </p:grpSpPr>
          <p:cxnSp>
            <p:nvCxnSpPr>
              <p:cNvPr id="68" name="直接箭头连接符 2"/>
              <p:cNvCxnSpPr/>
              <p:nvPr/>
            </p:nvCxnSpPr>
            <p:spPr>
              <a:xfrm>
                <a:off x="1261417" y="3814763"/>
                <a:ext cx="9695508" cy="0"/>
              </a:xfrm>
              <a:prstGeom prst="straightConnector1">
                <a:avLst/>
              </a:prstGeom>
              <a:ln w="19050">
                <a:solidFill>
                  <a:schemeClr val="bg1">
                    <a:lumMod val="6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rot="16200000">
                <a:off x="1530237" y="3489269"/>
                <a:ext cx="650988" cy="650988"/>
              </a:xfrm>
              <a:prstGeom prst="ellipse">
                <a:avLst/>
              </a:prstGeom>
              <a:solidFill>
                <a:schemeClr val="accent6"/>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椭圆 69"/>
              <p:cNvSpPr/>
              <p:nvPr/>
            </p:nvSpPr>
            <p:spPr>
              <a:xfrm rot="16200000">
                <a:off x="3214257" y="3489269"/>
                <a:ext cx="650988" cy="650988"/>
              </a:xfrm>
              <a:prstGeom prst="ellipse">
                <a:avLst/>
              </a:prstGeom>
              <a:solidFill>
                <a:schemeClr val="accent6"/>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rot="16200000">
                <a:off x="4898277" y="3489269"/>
                <a:ext cx="650988" cy="650988"/>
              </a:xfrm>
              <a:prstGeom prst="ellipse">
                <a:avLst/>
              </a:prstGeom>
              <a:solidFill>
                <a:schemeClr val="accent6"/>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p:cNvSpPr/>
              <p:nvPr/>
            </p:nvSpPr>
            <p:spPr>
              <a:xfrm rot="16200000">
                <a:off x="6582297" y="3489269"/>
                <a:ext cx="650988" cy="650988"/>
              </a:xfrm>
              <a:prstGeom prst="ellipse">
                <a:avLst/>
              </a:prstGeom>
              <a:solidFill>
                <a:schemeClr val="accent6"/>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椭圆 72"/>
              <p:cNvSpPr/>
              <p:nvPr/>
            </p:nvSpPr>
            <p:spPr>
              <a:xfrm rot="16200000">
                <a:off x="8266317" y="3489269"/>
                <a:ext cx="650988" cy="650988"/>
              </a:xfrm>
              <a:prstGeom prst="ellipse">
                <a:avLst/>
              </a:prstGeom>
              <a:solidFill>
                <a:schemeClr val="accent6"/>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p:cNvSpPr/>
              <p:nvPr/>
            </p:nvSpPr>
            <p:spPr>
              <a:xfrm rot="16200000">
                <a:off x="9950337" y="3489269"/>
                <a:ext cx="650988" cy="650988"/>
              </a:xfrm>
              <a:prstGeom prst="ellipse">
                <a:avLst/>
              </a:prstGeom>
              <a:solidFill>
                <a:schemeClr val="accent6"/>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等腰三角形 3"/>
              <p:cNvSpPr/>
              <p:nvPr/>
            </p:nvSpPr>
            <p:spPr>
              <a:xfrm>
                <a:off x="1789437" y="3174122"/>
                <a:ext cx="132588" cy="1143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13"/>
              <p:cNvSpPr/>
              <p:nvPr/>
            </p:nvSpPr>
            <p:spPr>
              <a:xfrm>
                <a:off x="5151433" y="3174122"/>
                <a:ext cx="132588" cy="1143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16"/>
              <p:cNvSpPr/>
              <p:nvPr/>
            </p:nvSpPr>
            <p:spPr>
              <a:xfrm>
                <a:off x="8513429" y="3174122"/>
                <a:ext cx="132588" cy="1143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18"/>
              <p:cNvSpPr/>
              <p:nvPr/>
            </p:nvSpPr>
            <p:spPr>
              <a:xfrm flipV="1">
                <a:off x="10209537" y="4322876"/>
                <a:ext cx="132588" cy="1143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19"/>
              <p:cNvSpPr/>
              <p:nvPr/>
            </p:nvSpPr>
            <p:spPr>
              <a:xfrm flipV="1">
                <a:off x="6841497" y="4322876"/>
                <a:ext cx="132588" cy="1143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20"/>
              <p:cNvSpPr/>
              <p:nvPr/>
            </p:nvSpPr>
            <p:spPr>
              <a:xfrm flipV="1">
                <a:off x="3473457" y="4322876"/>
                <a:ext cx="132588" cy="1143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1635158" y="3630096"/>
                <a:ext cx="441146" cy="369332"/>
              </a:xfrm>
              <a:prstGeom prst="rect">
                <a:avLst/>
              </a:prstGeom>
              <a:noFill/>
            </p:spPr>
            <p:txBody>
              <a:bodyPr wrap="none" rtlCol="0">
                <a:spAutoFit/>
              </a:bodyPr>
              <a:lstStyle/>
              <a:p>
                <a:pPr algn="ctr"/>
                <a:r>
                  <a:rPr lang="en-US" altLang="zh-CN" b="1" dirty="0">
                    <a:solidFill>
                      <a:schemeClr val="bg1"/>
                    </a:solidFill>
                  </a:rPr>
                  <a:t>01</a:t>
                </a:r>
                <a:endParaRPr lang="zh-CN" altLang="en-US" b="1" dirty="0">
                  <a:solidFill>
                    <a:schemeClr val="bg1"/>
                  </a:solidFill>
                </a:endParaRPr>
              </a:p>
            </p:txBody>
          </p:sp>
          <p:sp>
            <p:nvSpPr>
              <p:cNvPr id="82" name="文本框 81"/>
              <p:cNvSpPr txBox="1"/>
              <p:nvPr/>
            </p:nvSpPr>
            <p:spPr>
              <a:xfrm>
                <a:off x="3319178" y="3630096"/>
                <a:ext cx="441147" cy="369332"/>
              </a:xfrm>
              <a:prstGeom prst="rect">
                <a:avLst/>
              </a:prstGeom>
              <a:noFill/>
            </p:spPr>
            <p:txBody>
              <a:bodyPr wrap="none" rtlCol="0">
                <a:spAutoFit/>
              </a:bodyPr>
              <a:lstStyle/>
              <a:p>
                <a:pPr algn="ctr"/>
                <a:r>
                  <a:rPr lang="en-US" altLang="zh-CN" b="1" dirty="0">
                    <a:solidFill>
                      <a:schemeClr val="bg1"/>
                    </a:solidFill>
                  </a:rPr>
                  <a:t>02</a:t>
                </a:r>
                <a:endParaRPr lang="zh-CN" altLang="en-US" b="1" dirty="0">
                  <a:solidFill>
                    <a:schemeClr val="bg1"/>
                  </a:solidFill>
                </a:endParaRPr>
              </a:p>
            </p:txBody>
          </p:sp>
          <p:sp>
            <p:nvSpPr>
              <p:cNvPr id="83" name="文本框 82"/>
              <p:cNvSpPr txBox="1"/>
              <p:nvPr/>
            </p:nvSpPr>
            <p:spPr>
              <a:xfrm>
                <a:off x="4997154" y="3630096"/>
                <a:ext cx="441147" cy="369332"/>
              </a:xfrm>
              <a:prstGeom prst="rect">
                <a:avLst/>
              </a:prstGeom>
              <a:noFill/>
            </p:spPr>
            <p:txBody>
              <a:bodyPr wrap="none" rtlCol="0">
                <a:spAutoFit/>
              </a:bodyPr>
              <a:lstStyle/>
              <a:p>
                <a:pPr algn="ctr"/>
                <a:r>
                  <a:rPr lang="en-US" altLang="zh-CN" b="1" dirty="0">
                    <a:solidFill>
                      <a:schemeClr val="bg1"/>
                    </a:solidFill>
                  </a:rPr>
                  <a:t>03</a:t>
                </a:r>
                <a:endParaRPr lang="zh-CN" altLang="en-US" b="1" dirty="0">
                  <a:solidFill>
                    <a:schemeClr val="bg1"/>
                  </a:solidFill>
                </a:endParaRPr>
              </a:p>
            </p:txBody>
          </p:sp>
          <p:sp>
            <p:nvSpPr>
              <p:cNvPr id="84" name="文本框 83"/>
              <p:cNvSpPr txBox="1"/>
              <p:nvPr/>
            </p:nvSpPr>
            <p:spPr>
              <a:xfrm>
                <a:off x="6675130" y="3630096"/>
                <a:ext cx="441147" cy="369332"/>
              </a:xfrm>
              <a:prstGeom prst="rect">
                <a:avLst/>
              </a:prstGeom>
              <a:noFill/>
            </p:spPr>
            <p:txBody>
              <a:bodyPr wrap="none" rtlCol="0">
                <a:spAutoFit/>
              </a:bodyPr>
              <a:lstStyle/>
              <a:p>
                <a:pPr algn="ctr"/>
                <a:r>
                  <a:rPr lang="en-US" altLang="zh-CN" b="1" dirty="0">
                    <a:solidFill>
                      <a:schemeClr val="bg1"/>
                    </a:solidFill>
                  </a:rPr>
                  <a:t>04</a:t>
                </a:r>
                <a:endParaRPr lang="zh-CN" altLang="en-US" b="1" dirty="0">
                  <a:solidFill>
                    <a:schemeClr val="bg1"/>
                  </a:solidFill>
                </a:endParaRPr>
              </a:p>
            </p:txBody>
          </p:sp>
          <p:sp>
            <p:nvSpPr>
              <p:cNvPr id="85" name="文本框 84"/>
              <p:cNvSpPr txBox="1"/>
              <p:nvPr/>
            </p:nvSpPr>
            <p:spPr>
              <a:xfrm>
                <a:off x="8353106" y="3630096"/>
                <a:ext cx="441147" cy="369332"/>
              </a:xfrm>
              <a:prstGeom prst="rect">
                <a:avLst/>
              </a:prstGeom>
              <a:noFill/>
            </p:spPr>
            <p:txBody>
              <a:bodyPr wrap="none" rtlCol="0">
                <a:spAutoFit/>
              </a:bodyPr>
              <a:lstStyle/>
              <a:p>
                <a:pPr algn="ctr"/>
                <a:r>
                  <a:rPr lang="en-US" altLang="zh-CN" b="1" dirty="0">
                    <a:solidFill>
                      <a:schemeClr val="bg1"/>
                    </a:solidFill>
                  </a:rPr>
                  <a:t>05</a:t>
                </a:r>
                <a:endParaRPr lang="zh-CN" altLang="en-US" b="1" dirty="0">
                  <a:solidFill>
                    <a:schemeClr val="bg1"/>
                  </a:solidFill>
                </a:endParaRPr>
              </a:p>
            </p:txBody>
          </p:sp>
          <p:sp>
            <p:nvSpPr>
              <p:cNvPr id="86" name="文本框 85"/>
              <p:cNvSpPr txBox="1"/>
              <p:nvPr/>
            </p:nvSpPr>
            <p:spPr>
              <a:xfrm>
                <a:off x="10031082" y="3630096"/>
                <a:ext cx="441147" cy="369332"/>
              </a:xfrm>
              <a:prstGeom prst="rect">
                <a:avLst/>
              </a:prstGeom>
              <a:noFill/>
            </p:spPr>
            <p:txBody>
              <a:bodyPr wrap="none" rtlCol="0">
                <a:spAutoFit/>
              </a:bodyPr>
              <a:lstStyle/>
              <a:p>
                <a:pPr algn="ctr"/>
                <a:r>
                  <a:rPr lang="en-US" altLang="zh-CN" b="1" dirty="0">
                    <a:solidFill>
                      <a:schemeClr val="bg1"/>
                    </a:solidFill>
                  </a:rPr>
                  <a:t>06</a:t>
                </a:r>
                <a:endParaRPr lang="zh-CN" altLang="en-US" b="1" dirty="0">
                  <a:solidFill>
                    <a:schemeClr val="bg1"/>
                  </a:solidFill>
                </a:endParaRPr>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6">
                                            <p:txEl>
                                              <p:pRg st="0" end="0"/>
                                            </p:txEl>
                                          </p:spTgt>
                                        </p:tgtEl>
                                        <p:attrNameLst>
                                          <p:attrName>style.visibility</p:attrName>
                                        </p:attrNameLst>
                                      </p:cBhvr>
                                      <p:to>
                                        <p:strVal val="visible"/>
                                      </p:to>
                                    </p:set>
                                    <p:animEffect transition="in" filter="fade">
                                      <p:cBhvr>
                                        <p:cTn id="12" dur="500"/>
                                        <p:tgtEl>
                                          <p:spTgt spid="46">
                                            <p:txEl>
                                              <p:pRg st="0" end="0"/>
                                            </p:txEl>
                                          </p:spTgt>
                                        </p:tgtEl>
                                      </p:cBhvr>
                                    </p:animEffect>
                                    <p:anim calcmode="lin" valueType="num">
                                      <p:cBhvr>
                                        <p:cTn id="1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62">
                                            <p:txEl>
                                              <p:pRg st="0" end="0"/>
                                            </p:txEl>
                                          </p:spTgt>
                                        </p:tgtEl>
                                        <p:attrNameLst>
                                          <p:attrName>style.visibility</p:attrName>
                                        </p:attrNameLst>
                                      </p:cBhvr>
                                      <p:to>
                                        <p:strVal val="visible"/>
                                      </p:to>
                                    </p:set>
                                    <p:animEffect transition="in" filter="fade">
                                      <p:cBhvr>
                                        <p:cTn id="23" dur="500"/>
                                        <p:tgtEl>
                                          <p:spTgt spid="62">
                                            <p:txEl>
                                              <p:pRg st="0" end="0"/>
                                            </p:txEl>
                                          </p:spTgt>
                                        </p:tgtEl>
                                      </p:cBhvr>
                                    </p:animEffect>
                                    <p:anim calcmode="lin" valueType="num">
                                      <p:cBhvr>
                                        <p:cTn id="24"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1</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a:t>
              </a:r>
              <a:r>
                <a:rPr lang="zh-CN" altLang="en-US" sz="3200" b="1" dirty="0">
                  <a:solidFill>
                    <a:srgbClr val="06324B"/>
                  </a:solidFill>
                </a:rPr>
                <a:t>算数运算符</a:t>
              </a:r>
              <a:endParaRPr lang="nl-NL" altLang="zh-CN" sz="3200" b="1" dirty="0">
                <a:solidFill>
                  <a:srgbClr val="06324B"/>
                </a:solidFill>
              </a:endParaRPr>
            </a:p>
          </p:txBody>
        </p:sp>
      </p:grpSp>
      <p:sp>
        <p:nvSpPr>
          <p:cNvPr id="51" name="文本框 50"/>
          <p:cNvSpPr txBox="1"/>
          <p:nvPr/>
        </p:nvSpPr>
        <p:spPr>
          <a:xfrm>
            <a:off x="1335244" y="1130382"/>
            <a:ext cx="10209808" cy="627864"/>
          </a:xfrm>
          <a:prstGeom prst="rect">
            <a:avLst/>
          </a:prstGeom>
          <a:noFill/>
        </p:spPr>
        <p:txBody>
          <a:bodyPr wrap="square" rtlCol="0">
            <a:spAutoFit/>
          </a:bodyPr>
          <a:lstStyle/>
          <a:p>
            <a:pPr>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前置条件：</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b</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5</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a:p>
            <a:endParaRPr kumimoji="1" lang="zh-CN" altLang="en-US" dirty="0">
              <a:solidFill>
                <a:schemeClr val="tx1">
                  <a:lumMod val="75000"/>
                  <a:lumOff val="25000"/>
                </a:schemeClr>
              </a:solidFill>
            </a:endParaRPr>
          </a:p>
        </p:txBody>
      </p:sp>
      <p:graphicFrame>
        <p:nvGraphicFramePr>
          <p:cNvPr id="52" name="表格 51"/>
          <p:cNvGraphicFramePr>
            <a:graphicFrameLocks noGrp="1"/>
          </p:cNvGraphicFramePr>
          <p:nvPr/>
        </p:nvGraphicFramePr>
        <p:xfrm>
          <a:off x="1447239" y="1566036"/>
          <a:ext cx="9537803" cy="4343476"/>
        </p:xfrm>
        <a:graphic>
          <a:graphicData uri="http://schemas.openxmlformats.org/drawingml/2006/table">
            <a:tbl>
              <a:tblPr firstRow="1" bandRow="1">
                <a:tableStyleId>{7DF18680-E054-41AD-8BC1-D1AEF772440D}</a:tableStyleId>
              </a:tblPr>
              <a:tblGrid>
                <a:gridCol w="2667561"/>
                <a:gridCol w="3493008"/>
                <a:gridCol w="3377234"/>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TypeScript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算数运算符</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符号</a:t>
                      </a:r>
                    </a:p>
                  </a:txBody>
                  <a:tcPr/>
                </a:tc>
                <a:tc>
                  <a:txBody>
                    <a:bodyPr/>
                    <a:lstStyle/>
                    <a:p>
                      <a:pPr algn="l"/>
                      <a:r>
                        <a:rPr lang="zh-CN" altLang="en-US" sz="2400" dirty="0">
                          <a:solidFill>
                            <a:srgbClr val="06324B"/>
                          </a:solidFill>
                        </a:rPr>
                        <a:t>描述</a:t>
                      </a:r>
                    </a:p>
                  </a:txBody>
                  <a:tcPr/>
                </a:tc>
                <a:tc>
                  <a:txBody>
                    <a:bodyPr/>
                    <a:lstStyle/>
                    <a:p>
                      <a:r>
                        <a:rPr lang="zh-CN" altLang="en-US" sz="2400" dirty="0">
                          <a:solidFill>
                            <a:srgbClr val="06324B"/>
                          </a:solidFill>
                        </a:rPr>
                        <a:t>实例</a:t>
                      </a:r>
                    </a:p>
                  </a:txBody>
                  <a:tcPr/>
                </a:tc>
              </a:tr>
              <a:tr h="43546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（加法）</a:t>
                      </a:r>
                    </a:p>
                  </a:txBody>
                  <a:tcPr/>
                </a:tc>
                <a:tc>
                  <a:txBody>
                    <a:bodyPr/>
                    <a:lstStyle/>
                    <a:p>
                      <a:pPr algn="l"/>
                      <a:r>
                        <a:rPr lang="zh-CN" altLang="en-US" sz="1400" dirty="0"/>
                        <a:t>执行加法运算，返回操作数的总和</a:t>
                      </a:r>
                      <a:endParaRPr lang="en-US" altLang="zh-CN" sz="1400" dirty="0"/>
                    </a:p>
                  </a:txBody>
                  <a:tcPr/>
                </a:tc>
                <a:tc>
                  <a:txBody>
                    <a:bodyPr/>
                    <a:lstStyle/>
                    <a:p>
                      <a:pPr algn="l"/>
                      <a:r>
                        <a:rPr lang="en-US" altLang="zh-CN" sz="1400" dirty="0"/>
                        <a:t>a + b</a:t>
                      </a:r>
                      <a:r>
                        <a:rPr lang="zh-CN" altLang="en-US" sz="1400" dirty="0"/>
                        <a:t>，</a:t>
                      </a:r>
                      <a:r>
                        <a:rPr lang="zh-CN" altLang="en-US" sz="1400" kern="1200" dirty="0">
                          <a:solidFill>
                            <a:schemeClr val="dk1"/>
                          </a:solidFill>
                          <a:latin typeface="+mn-lt"/>
                          <a:ea typeface="+mn-ea"/>
                          <a:cs typeface="+mn-cs"/>
                        </a:rPr>
                        <a:t>返回结果</a:t>
                      </a:r>
                      <a:r>
                        <a:rPr lang="en-US" altLang="zh-CN" sz="1400" dirty="0"/>
                        <a:t>15</a:t>
                      </a:r>
                    </a:p>
                  </a:txBody>
                  <a:tcPr/>
                </a:tc>
              </a:tr>
              <a:tr h="4292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（减法）</a:t>
                      </a:r>
                    </a:p>
                  </a:txBody>
                  <a:tcPr/>
                </a:tc>
                <a:tc>
                  <a:txBody>
                    <a:bodyPr/>
                    <a:lstStyle/>
                    <a:p>
                      <a:r>
                        <a:rPr lang="zh-CN" altLang="en-US" sz="1400" dirty="0"/>
                        <a:t>执行减法运算，返回操作数的差值</a:t>
                      </a:r>
                    </a:p>
                  </a:txBody>
                  <a:tcPr/>
                </a:tc>
                <a:tc>
                  <a:txBody>
                    <a:bodyPr/>
                    <a:lstStyle/>
                    <a:p>
                      <a:r>
                        <a:rPr lang="en-US" altLang="zh-CN" sz="1400" dirty="0"/>
                        <a:t>a – b</a:t>
                      </a:r>
                      <a:r>
                        <a:rPr lang="zh-CN" altLang="en-US" sz="1400" dirty="0"/>
                        <a:t>，</a:t>
                      </a:r>
                      <a:r>
                        <a:rPr lang="zh-CN" altLang="en-US" sz="1400" kern="1200" dirty="0">
                          <a:solidFill>
                            <a:schemeClr val="dk1"/>
                          </a:solidFill>
                          <a:latin typeface="+mn-lt"/>
                          <a:ea typeface="+mn-ea"/>
                          <a:cs typeface="+mn-cs"/>
                        </a:rPr>
                        <a:t>返回结果</a:t>
                      </a:r>
                      <a:r>
                        <a:rPr lang="en-US" altLang="zh-CN" sz="1400" dirty="0"/>
                        <a:t>5</a:t>
                      </a:r>
                      <a:endParaRPr lang="zh-CN" altLang="en-US" sz="1400" dirty="0"/>
                    </a:p>
                  </a:txBody>
                  <a:tcPr/>
                </a:tc>
              </a:tr>
              <a:tr h="43542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*（乘法）</a:t>
                      </a:r>
                    </a:p>
                  </a:txBody>
                  <a:tcPr/>
                </a:tc>
                <a:tc>
                  <a:txBody>
                    <a:bodyPr/>
                    <a:lstStyle/>
                    <a:p>
                      <a:r>
                        <a:rPr lang="zh-CN" altLang="en-US" sz="1400" dirty="0"/>
                        <a:t>执行乘法运算，返回操作数的乘积</a:t>
                      </a:r>
                    </a:p>
                  </a:txBody>
                  <a:tcPr/>
                </a:tc>
                <a:tc>
                  <a:txBody>
                    <a:bodyPr/>
                    <a:lstStyle/>
                    <a:p>
                      <a:r>
                        <a:rPr lang="en-US" altLang="zh-CN" sz="1400" dirty="0"/>
                        <a:t>a * b</a:t>
                      </a:r>
                      <a:r>
                        <a:rPr lang="zh-CN" altLang="en-US" sz="1400" dirty="0"/>
                        <a:t>，</a:t>
                      </a:r>
                      <a:r>
                        <a:rPr lang="zh-CN" altLang="en-US" sz="1400" kern="1200" dirty="0">
                          <a:solidFill>
                            <a:schemeClr val="dk1"/>
                          </a:solidFill>
                          <a:latin typeface="+mn-lt"/>
                          <a:ea typeface="+mn-ea"/>
                          <a:cs typeface="+mn-cs"/>
                        </a:rPr>
                        <a:t>返回结果</a:t>
                      </a:r>
                      <a:r>
                        <a:rPr lang="en-US" altLang="zh-CN" sz="1400" dirty="0"/>
                        <a:t>50</a:t>
                      </a:r>
                      <a:endParaRPr lang="zh-CN" altLang="en-US" sz="1400" dirty="0"/>
                    </a:p>
                  </a:txBody>
                  <a:tcPr/>
                </a:tc>
              </a:tr>
              <a:tr h="44786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（除法）</a:t>
                      </a:r>
                    </a:p>
                  </a:txBody>
                  <a:tcPr/>
                </a:tc>
                <a:tc>
                  <a:txBody>
                    <a:bodyPr/>
                    <a:lstStyle/>
                    <a:p>
                      <a:r>
                        <a:rPr lang="zh-CN" altLang="en-US" sz="1400" dirty="0"/>
                        <a:t>执行除法运算，返回操作数的商数</a:t>
                      </a:r>
                    </a:p>
                  </a:txBody>
                  <a:tcPr/>
                </a:tc>
                <a:tc>
                  <a:txBody>
                    <a:bodyPr/>
                    <a:lstStyle/>
                    <a:p>
                      <a:r>
                        <a:rPr lang="en-US" altLang="zh-CN" sz="1400" dirty="0"/>
                        <a:t>a / b</a:t>
                      </a:r>
                      <a:r>
                        <a:rPr lang="zh-CN" altLang="en-US" sz="1400" dirty="0"/>
                        <a:t>，</a:t>
                      </a:r>
                      <a:r>
                        <a:rPr lang="zh-CN" altLang="en-US" sz="1400" kern="1200" dirty="0">
                          <a:solidFill>
                            <a:schemeClr val="dk1"/>
                          </a:solidFill>
                          <a:latin typeface="+mn-lt"/>
                          <a:ea typeface="+mn-ea"/>
                          <a:cs typeface="+mn-cs"/>
                        </a:rPr>
                        <a:t>返回结果</a:t>
                      </a:r>
                      <a:r>
                        <a:rPr lang="en-US" altLang="zh-CN" sz="1400" dirty="0"/>
                        <a:t>2</a:t>
                      </a:r>
                      <a:endParaRPr lang="zh-CN" altLang="en-US" sz="1400" dirty="0"/>
                    </a:p>
                  </a:txBody>
                  <a:tcPr/>
                </a:tc>
              </a:tr>
              <a:tr h="45409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（余数</a:t>
                      </a: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取模）</a:t>
                      </a:r>
                      <a:endPar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txBody>
                  <a:tcPr/>
                </a:tc>
                <a:tc>
                  <a:txBody>
                    <a:bodyPr/>
                    <a:lstStyle/>
                    <a:p>
                      <a:r>
                        <a:rPr lang="zh-CN" altLang="en-US" sz="1400" dirty="0"/>
                        <a:t>执行除法运算，并返回余数</a:t>
                      </a:r>
                    </a:p>
                  </a:txBody>
                  <a:tcPr/>
                </a:tc>
                <a:tc>
                  <a:txBody>
                    <a:bodyPr/>
                    <a:lstStyle/>
                    <a:p>
                      <a:r>
                        <a:rPr lang="en-US" altLang="zh-CN" sz="1400" dirty="0"/>
                        <a:t>a % b</a:t>
                      </a:r>
                      <a:r>
                        <a:rPr lang="zh-CN" altLang="en-US" sz="1400" dirty="0"/>
                        <a:t>，</a:t>
                      </a:r>
                      <a:r>
                        <a:rPr lang="zh-CN" altLang="en-US" sz="1400" kern="1200" dirty="0">
                          <a:solidFill>
                            <a:schemeClr val="dk1"/>
                          </a:solidFill>
                          <a:latin typeface="+mn-lt"/>
                          <a:ea typeface="+mn-ea"/>
                          <a:cs typeface="+mn-cs"/>
                        </a:rPr>
                        <a:t>返回结果</a:t>
                      </a:r>
                      <a:r>
                        <a:rPr lang="en-US" altLang="zh-CN" sz="1400" dirty="0"/>
                        <a:t>2</a:t>
                      </a:r>
                      <a:endParaRPr lang="zh-CN" altLang="en-US" sz="1400" dirty="0"/>
                    </a:p>
                  </a:txBody>
                  <a:tcPr/>
                </a:tc>
              </a:tr>
              <a:tr h="65936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（递增）</a:t>
                      </a:r>
                    </a:p>
                  </a:txBody>
                  <a:tcPr/>
                </a:tc>
                <a:tc>
                  <a:txBody>
                    <a:bodyPr/>
                    <a:lstStyle/>
                    <a:p>
                      <a:r>
                        <a:rPr lang="zh-CN" altLang="en-US" sz="1400" dirty="0"/>
                        <a:t>执行加法运算，加</a:t>
                      </a:r>
                      <a:r>
                        <a:rPr lang="en-US" altLang="zh-CN" sz="1400" dirty="0"/>
                        <a:t>1</a:t>
                      </a:r>
                      <a:r>
                        <a:rPr lang="zh-CN" altLang="en-US" sz="1400" dirty="0"/>
                        <a:t>的变量值</a:t>
                      </a:r>
                    </a:p>
                  </a:txBody>
                  <a:tcPr/>
                </a:tc>
                <a:tc>
                  <a:txBody>
                    <a:bodyPr/>
                    <a:lstStyle/>
                    <a:p>
                      <a:pPr marL="0" algn="l" defTabSz="914400" rtl="0" eaLnBrk="1" latinLnBrk="0" hangingPunct="1">
                        <a:lnSpc>
                          <a:spcPct val="120000"/>
                        </a:lnSpc>
                      </a:pPr>
                      <a:r>
                        <a:rPr lang="en-US" altLang="zh-CN" sz="1400" kern="1200" dirty="0">
                          <a:solidFill>
                            <a:schemeClr val="dk1"/>
                          </a:solidFill>
                          <a:latin typeface="+mn-lt"/>
                          <a:ea typeface="+mn-ea"/>
                          <a:cs typeface="+mn-cs"/>
                        </a:rPr>
                        <a:t>a++</a:t>
                      </a:r>
                      <a:r>
                        <a:rPr lang="zh-CN" altLang="en-US" sz="1400" kern="1200" dirty="0">
                          <a:solidFill>
                            <a:schemeClr val="dk1"/>
                          </a:solidFill>
                          <a:latin typeface="+mn-lt"/>
                          <a:ea typeface="+mn-ea"/>
                          <a:cs typeface="+mn-cs"/>
                        </a:rPr>
                        <a:t>，返回结果</a:t>
                      </a:r>
                      <a:r>
                        <a:rPr lang="en-US" altLang="zh-CN" sz="1400" kern="1200" dirty="0">
                          <a:solidFill>
                            <a:schemeClr val="dk1"/>
                          </a:solidFill>
                          <a:latin typeface="+mn-lt"/>
                          <a:ea typeface="+mn-ea"/>
                          <a:cs typeface="+mn-cs"/>
                        </a:rPr>
                        <a:t>10</a:t>
                      </a:r>
                    </a:p>
                    <a:p>
                      <a:pPr marL="0" algn="l" defTabSz="914400" rtl="0" eaLnBrk="1" latinLnBrk="0" hangingPunct="1">
                        <a:lnSpc>
                          <a:spcPct val="120000"/>
                        </a:lnSpc>
                      </a:pPr>
                      <a:r>
                        <a:rPr lang="en-US" altLang="zh-CN" sz="1400" kern="1200" dirty="0">
                          <a:solidFill>
                            <a:schemeClr val="dk1"/>
                          </a:solidFill>
                          <a:latin typeface="+mn-lt"/>
                          <a:ea typeface="+mn-ea"/>
                          <a:cs typeface="+mn-cs"/>
                        </a:rPr>
                        <a:t>++a</a:t>
                      </a:r>
                      <a:r>
                        <a:rPr lang="zh-CN" altLang="en-US" sz="1400" kern="1200" dirty="0">
                          <a:solidFill>
                            <a:schemeClr val="dk1"/>
                          </a:solidFill>
                          <a:latin typeface="+mn-lt"/>
                          <a:ea typeface="+mn-ea"/>
                          <a:cs typeface="+mn-cs"/>
                        </a:rPr>
                        <a:t>，返回结果</a:t>
                      </a:r>
                      <a:r>
                        <a:rPr lang="en-US" altLang="zh-CN" sz="1400" kern="1200" dirty="0">
                          <a:solidFill>
                            <a:schemeClr val="dk1"/>
                          </a:solidFill>
                          <a:latin typeface="+mn-lt"/>
                          <a:ea typeface="+mn-ea"/>
                          <a:cs typeface="+mn-cs"/>
                        </a:rPr>
                        <a:t>11</a:t>
                      </a:r>
                    </a:p>
                  </a:txBody>
                  <a:tcPr/>
                </a:tc>
              </a:tr>
              <a:tr h="29481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（递减）</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dirty="0">
                        <a:solidFill>
                          <a:schemeClr val="tx1">
                            <a:lumMod val="65000"/>
                            <a:lumOff val="35000"/>
                          </a:schemeClr>
                        </a:solidFill>
                        <a:latin typeface="+mn-ea"/>
                        <a:ea typeface="+mn-ea"/>
                      </a:endParaRPr>
                    </a:p>
                  </a:txBody>
                  <a:tcPr/>
                </a:tc>
                <a:tc>
                  <a:txBody>
                    <a:bodyPr/>
                    <a:lstStyle/>
                    <a:p>
                      <a:r>
                        <a:rPr lang="zh-CN" altLang="en-US" sz="1400" dirty="0"/>
                        <a:t>执行减法操作，减</a:t>
                      </a:r>
                      <a:r>
                        <a:rPr lang="en-US" altLang="zh-CN" sz="1400" dirty="0"/>
                        <a:t>1</a:t>
                      </a:r>
                      <a:r>
                        <a:rPr lang="zh-CN" altLang="en-US" sz="1400" dirty="0"/>
                        <a:t>的变量值</a:t>
                      </a:r>
                    </a:p>
                  </a:txBody>
                  <a:tcPr/>
                </a:tc>
                <a:tc>
                  <a:txBody>
                    <a:bodyPr/>
                    <a:lstStyle/>
                    <a:p>
                      <a:pPr marL="0" algn="l" defTabSz="914400" rtl="0" eaLnBrk="1" latinLnBrk="0" hangingPunct="1">
                        <a:lnSpc>
                          <a:spcPct val="120000"/>
                        </a:lnSpc>
                      </a:pPr>
                      <a:r>
                        <a:rPr lang="en-US" altLang="zh-CN" sz="1400" kern="1200" dirty="0">
                          <a:solidFill>
                            <a:schemeClr val="dk1"/>
                          </a:solidFill>
                          <a:latin typeface="+mn-lt"/>
                          <a:ea typeface="+mn-ea"/>
                          <a:cs typeface="+mn-cs"/>
                        </a:rPr>
                        <a:t>b--</a:t>
                      </a:r>
                      <a:r>
                        <a:rPr lang="zh-CN" altLang="en-US" sz="1400" kern="1200" dirty="0">
                          <a:solidFill>
                            <a:schemeClr val="dk1"/>
                          </a:solidFill>
                          <a:latin typeface="+mn-lt"/>
                          <a:ea typeface="+mn-ea"/>
                          <a:cs typeface="+mn-cs"/>
                        </a:rPr>
                        <a:t>，返回结果</a:t>
                      </a:r>
                      <a:r>
                        <a:rPr lang="en-US" altLang="zh-CN" sz="1400" kern="1200" dirty="0">
                          <a:solidFill>
                            <a:schemeClr val="dk1"/>
                          </a:solidFill>
                          <a:latin typeface="+mn-lt"/>
                          <a:ea typeface="+mn-ea"/>
                          <a:cs typeface="+mn-cs"/>
                        </a:rPr>
                        <a:t>5</a:t>
                      </a:r>
                    </a:p>
                    <a:p>
                      <a:pPr marL="0" algn="l" defTabSz="914400" rtl="0" eaLnBrk="1" latinLnBrk="0" hangingPunct="1">
                        <a:lnSpc>
                          <a:spcPct val="120000"/>
                        </a:lnSpc>
                      </a:pPr>
                      <a:r>
                        <a:rPr lang="en-US" altLang="zh-CN" sz="1400" kern="1200" dirty="0">
                          <a:solidFill>
                            <a:schemeClr val="dk1"/>
                          </a:solidFill>
                          <a:latin typeface="+mn-lt"/>
                          <a:ea typeface="+mn-ea"/>
                          <a:cs typeface="+mn-cs"/>
                        </a:rPr>
                        <a:t>--b</a:t>
                      </a:r>
                      <a:r>
                        <a:rPr lang="zh-CN" altLang="en-US" sz="1400" kern="1200" dirty="0">
                          <a:solidFill>
                            <a:schemeClr val="dk1"/>
                          </a:solidFill>
                          <a:latin typeface="+mn-lt"/>
                          <a:ea typeface="+mn-ea"/>
                          <a:cs typeface="+mn-cs"/>
                        </a:rPr>
                        <a:t>，返回结果</a:t>
                      </a:r>
                      <a:r>
                        <a:rPr lang="en-US" altLang="zh-CN" sz="1400" kern="1200" dirty="0">
                          <a:solidFill>
                            <a:schemeClr val="dk1"/>
                          </a:solidFill>
                          <a:latin typeface="+mn-lt"/>
                          <a:ea typeface="+mn-ea"/>
                          <a:cs typeface="+mn-cs"/>
                        </a:rPr>
                        <a:t>4</a:t>
                      </a:r>
                    </a:p>
                  </a:txBody>
                  <a:tcP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ppt_y</p:attrName>
                                        </p:attrNameLst>
                                      </p:cBhvr>
                                      <p:tavLst>
                                        <p:tav tm="0">
                                          <p:val>
                                            <p:strVal val="#ppt_y+#ppt_h*1.125000"/>
                                          </p:val>
                                        </p:tav>
                                        <p:tav tm="100000">
                                          <p:val>
                                            <p:strVal val="#ppt_y"/>
                                          </p:val>
                                        </p:tav>
                                      </p:tavLst>
                                    </p:anim>
                                    <p:animEffect transition="in" filter="wipe(up)">
                                      <p:cBhvr>
                                        <p:cTn id="13" dur="500"/>
                                        <p:tgtEl>
                                          <p:spTgt spid="51"/>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2</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a:t>
              </a:r>
              <a:r>
                <a:rPr lang="zh-CN" altLang="en-US" sz="3200" b="1" dirty="0">
                  <a:solidFill>
                    <a:srgbClr val="06324B"/>
                  </a:solidFill>
                </a:rPr>
                <a:t>关系运算符</a:t>
              </a:r>
              <a:endParaRPr lang="nl-NL" altLang="zh-CN" sz="3200" b="1" dirty="0">
                <a:solidFill>
                  <a:srgbClr val="06324B"/>
                </a:solidFill>
              </a:endParaRPr>
            </a:p>
          </p:txBody>
        </p:sp>
      </p:grpSp>
      <p:sp>
        <p:nvSpPr>
          <p:cNvPr id="51" name="文本框 50"/>
          <p:cNvSpPr txBox="1"/>
          <p:nvPr/>
        </p:nvSpPr>
        <p:spPr>
          <a:xfrm>
            <a:off x="1335244" y="1130382"/>
            <a:ext cx="10209808" cy="1015663"/>
          </a:xfrm>
          <a:prstGeom prst="rect">
            <a:avLst/>
          </a:prstGeom>
          <a:noFill/>
        </p:spPr>
        <p:txBody>
          <a:bodyPr wrap="square" rtlCol="0">
            <a:spAutoFit/>
          </a:bodyPr>
          <a:lstStyle/>
          <a:p>
            <a:pPr>
              <a:lnSpc>
                <a:spcPct val="150000"/>
              </a:lnSpc>
            </a:pP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测试或定义两个实体间的关系；（关系运算符返回一个布尔值，即真或假）</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lvl="0">
              <a:lnSpc>
                <a:spcPct val="15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前置条件：</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10</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b</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20</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a:p>
            <a:endParaRPr kumimoji="1" lang="zh-CN" altLang="en-US" dirty="0">
              <a:solidFill>
                <a:schemeClr val="tx1">
                  <a:lumMod val="75000"/>
                  <a:lumOff val="25000"/>
                </a:schemeClr>
              </a:solidFill>
            </a:endParaRPr>
          </a:p>
        </p:txBody>
      </p:sp>
      <p:graphicFrame>
        <p:nvGraphicFramePr>
          <p:cNvPr id="52" name="表格 51"/>
          <p:cNvGraphicFramePr>
            <a:graphicFrameLocks noGrp="1"/>
          </p:cNvGraphicFramePr>
          <p:nvPr/>
        </p:nvGraphicFramePr>
        <p:xfrm>
          <a:off x="1447239" y="2065565"/>
          <a:ext cx="9537803" cy="4101967"/>
        </p:xfrm>
        <a:graphic>
          <a:graphicData uri="http://schemas.openxmlformats.org/drawingml/2006/table">
            <a:tbl>
              <a:tblPr firstRow="1" bandRow="1">
                <a:tableStyleId>{7DF18680-E054-41AD-8BC1-D1AEF772440D}</a:tableStyleId>
              </a:tblPr>
              <a:tblGrid>
                <a:gridCol w="2667561"/>
                <a:gridCol w="3493008"/>
                <a:gridCol w="3377234"/>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TypeScript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关系运算符</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符号</a:t>
                      </a:r>
                    </a:p>
                  </a:txBody>
                  <a:tcPr/>
                </a:tc>
                <a:tc>
                  <a:txBody>
                    <a:bodyPr/>
                    <a:lstStyle/>
                    <a:p>
                      <a:pPr algn="l"/>
                      <a:r>
                        <a:rPr lang="zh-CN" altLang="en-US" sz="2400" dirty="0">
                          <a:solidFill>
                            <a:srgbClr val="06324B"/>
                          </a:solidFill>
                        </a:rPr>
                        <a:t>描述</a:t>
                      </a:r>
                    </a:p>
                  </a:txBody>
                  <a:tcPr/>
                </a:tc>
                <a:tc>
                  <a:txBody>
                    <a:bodyPr/>
                    <a:lstStyle/>
                    <a:p>
                      <a:r>
                        <a:rPr lang="zh-CN" altLang="en-US" sz="2400" dirty="0">
                          <a:solidFill>
                            <a:srgbClr val="06324B"/>
                          </a:solidFill>
                        </a:rPr>
                        <a:t>实例</a:t>
                      </a:r>
                    </a:p>
                  </a:txBody>
                  <a:tcPr/>
                </a:tc>
              </a:tr>
              <a:tr h="56481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检查两个操作数的值是否相等，如果相等则条件为真。</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t>
                      </a:r>
                      <a:r>
                        <a:rPr lang="en-US" altLang="zh-CN" sz="1400" kern="1200" dirty="0">
                          <a:solidFill>
                            <a:schemeClr val="dk1"/>
                          </a:solidFill>
                          <a:latin typeface="+mn-lt"/>
                          <a:ea typeface="+mn-ea"/>
                          <a:cs typeface="+mn-cs"/>
                        </a:rPr>
                        <a:t>a</a:t>
                      </a:r>
                      <a:r>
                        <a:rPr lang="en-US" sz="1400" kern="1200" dirty="0">
                          <a:solidFill>
                            <a:schemeClr val="dk1"/>
                          </a:solidFill>
                          <a:latin typeface="+mn-lt"/>
                          <a:ea typeface="+mn-ea"/>
                          <a:cs typeface="+mn-cs"/>
                        </a:rPr>
                        <a:t> == b) </a:t>
                      </a:r>
                      <a:r>
                        <a:rPr lang="zh-CN" altLang="en-US" sz="1400" kern="1200" dirty="0">
                          <a:solidFill>
                            <a:schemeClr val="dk1"/>
                          </a:solidFill>
                          <a:latin typeface="+mn-lt"/>
                          <a:ea typeface="+mn-ea"/>
                          <a:cs typeface="+mn-cs"/>
                        </a:rPr>
                        <a:t>不为真。 </a:t>
                      </a:r>
                    </a:p>
                  </a:txBody>
                  <a:tcPr anchor="ctr"/>
                </a:tc>
              </a:tr>
              <a:tr h="58595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（不等于）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检查两个操作数的值是否相等，如果不相等则条件为真。</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 b) </a:t>
                      </a:r>
                      <a:r>
                        <a:rPr lang="zh-CN" altLang="en-US" sz="1400" kern="1200" dirty="0">
                          <a:solidFill>
                            <a:schemeClr val="dk1"/>
                          </a:solidFill>
                          <a:latin typeface="+mn-lt"/>
                          <a:ea typeface="+mn-ea"/>
                          <a:cs typeface="+mn-cs"/>
                        </a:rPr>
                        <a:t>为真。 </a:t>
                      </a:r>
                    </a:p>
                  </a:txBody>
                  <a:tcPr anchor="ctr"/>
                </a:tc>
              </a:tr>
              <a:tr h="50506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&gt;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（大于）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检查左操作数的值是否大于右操作数的值，如果是则条件为真。</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&gt; b) </a:t>
                      </a:r>
                      <a:r>
                        <a:rPr lang="zh-CN" altLang="en-US" sz="1400" kern="1200" dirty="0">
                          <a:solidFill>
                            <a:schemeClr val="dk1"/>
                          </a:solidFill>
                          <a:latin typeface="+mn-lt"/>
                          <a:ea typeface="+mn-ea"/>
                          <a:cs typeface="+mn-cs"/>
                        </a:rPr>
                        <a:t>不为真。</a:t>
                      </a:r>
                    </a:p>
                  </a:txBody>
                  <a:tcPr anchor="ctr"/>
                </a:tc>
              </a:tr>
              <a:tr h="37630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&lt;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（小于）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检查左操作数的值是否小于右操作数的值，如果是则条件为真。</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&lt; b) </a:t>
                      </a:r>
                      <a:r>
                        <a:rPr lang="zh-CN" altLang="en-US" sz="1400" kern="1200" dirty="0">
                          <a:solidFill>
                            <a:schemeClr val="dk1"/>
                          </a:solidFill>
                          <a:latin typeface="+mn-lt"/>
                          <a:ea typeface="+mn-ea"/>
                          <a:cs typeface="+mn-cs"/>
                        </a:rPr>
                        <a:t>为真。</a:t>
                      </a:r>
                    </a:p>
                  </a:txBody>
                  <a:tcPr anchor="ctr"/>
                </a:tc>
              </a:tr>
              <a:tr h="43664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&gt;=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（大于或等于）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检查左操作数的值是否大于或等于右操作数的值，如果是则条件为真。</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&gt;= b) </a:t>
                      </a:r>
                      <a:r>
                        <a:rPr lang="zh-CN" altLang="en-US" sz="1400" kern="1200" dirty="0">
                          <a:solidFill>
                            <a:schemeClr val="dk1"/>
                          </a:solidFill>
                          <a:latin typeface="+mn-lt"/>
                          <a:ea typeface="+mn-ea"/>
                          <a:cs typeface="+mn-cs"/>
                        </a:rPr>
                        <a:t>不为真。</a:t>
                      </a:r>
                    </a:p>
                  </a:txBody>
                  <a:tcPr anchor="ctr"/>
                </a:tc>
              </a:tr>
              <a:tr h="29481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&lt;=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（小于或等于）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检查左操作数的值是否小于或等于右操作数的值，如果是则条件为真。</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&lt;= b) </a:t>
                      </a:r>
                      <a:r>
                        <a:rPr lang="zh-CN" altLang="en-US" sz="1400" kern="1200" dirty="0">
                          <a:solidFill>
                            <a:schemeClr val="dk1"/>
                          </a:solidFill>
                          <a:latin typeface="+mn-lt"/>
                          <a:ea typeface="+mn-ea"/>
                          <a:cs typeface="+mn-cs"/>
                        </a:rPr>
                        <a:t>为真。</a:t>
                      </a:r>
                    </a:p>
                  </a:txBody>
                  <a:tcPr anchor="ctr"/>
                </a:tc>
              </a:tr>
            </a:tbl>
          </a:graphicData>
        </a:graphic>
      </p:graphicFrame>
      <p:sp>
        <p:nvSpPr>
          <p:cNvPr id="3" name="Rectangle 3"/>
          <p:cNvSpPr>
            <a:spLocks noChangeArrowheads="1"/>
          </p:cNvSpPr>
          <p:nvPr/>
        </p:nvSpPr>
        <p:spPr bwMode="auto">
          <a:xfrm>
            <a:off x="0" y="1752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ppt_y</p:attrName>
                                        </p:attrNameLst>
                                      </p:cBhvr>
                                      <p:tavLst>
                                        <p:tav tm="0">
                                          <p:val>
                                            <p:strVal val="#ppt_y+#ppt_h*1.125000"/>
                                          </p:val>
                                        </p:tav>
                                        <p:tav tm="100000">
                                          <p:val>
                                            <p:strVal val="#ppt_y"/>
                                          </p:val>
                                        </p:tav>
                                      </p:tavLst>
                                    </p:anim>
                                    <p:animEffect transition="in" filter="wipe(up)">
                                      <p:cBhvr>
                                        <p:cTn id="13" dur="500"/>
                                        <p:tgtEl>
                                          <p:spTgt spid="51"/>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一、Angular介绍？</a:t>
            </a:r>
            <a:endParaRPr lang="zh-CN" altLang="en-US"/>
          </a:p>
        </p:txBody>
      </p:sp>
      <p:sp>
        <p:nvSpPr>
          <p:cNvPr id="3" name="内容占位符 2"/>
          <p:cNvSpPr>
            <a:spLocks noGrp="1"/>
          </p:cNvSpPr>
          <p:nvPr>
            <p:ph idx="1"/>
          </p:nvPr>
        </p:nvSpPr>
        <p:spPr/>
        <p:txBody>
          <a:bodyPr>
            <a:scene3d>
              <a:camera prst="orthographicFront"/>
              <a:lightRig rig="threePt" dir="t"/>
            </a:scene3d>
          </a:bodyPr>
          <a:lstStyle/>
          <a:p>
            <a:endParaRPr lang="zh-CN" altLang="en-US" sz="2400" dirty="0">
              <a:solidFill>
                <a:schemeClr val="tx1"/>
              </a:solidFill>
              <a:effectLst>
                <a:outerShdw blurRad="38100" dist="19050" dir="2700000" algn="tl" rotWithShape="0">
                  <a:schemeClr val="dk1">
                    <a:alpha val="40000"/>
                  </a:schemeClr>
                </a:outerShdw>
              </a:effectLst>
            </a:endParaRPr>
          </a:p>
          <a:p>
            <a:r>
              <a:rPr lang="zh-CN" altLang="en-US" sz="2400" dirty="0">
                <a:solidFill>
                  <a:schemeClr val="tx1"/>
                </a:solidFill>
                <a:effectLst>
                  <a:outerShdw blurRad="38100" dist="19050" dir="2700000" algn="tl" rotWithShape="0">
                    <a:schemeClr val="dk1">
                      <a:alpha val="40000"/>
                    </a:schemeClr>
                  </a:outerShdw>
                </a:effectLst>
              </a:rPr>
              <a:t>Angualr 是一款来自谷歌的开源的 web 前端框架，诞生于 2009 年，由 Misko Hevery 等人创建，后为 Google 所收购。是一款优秀的前端 JS 框架，已经被用于 Google 的多款产品当中。</a:t>
            </a:r>
          </a:p>
          <a:p>
            <a:r>
              <a:rPr lang="zh-CN" altLang="en-US" sz="2400" dirty="0">
                <a:solidFill>
                  <a:schemeClr val="tx1"/>
                </a:solidFill>
                <a:effectLst>
                  <a:outerShdw blurRad="38100" dist="19050" dir="2700000" algn="tl" rotWithShape="0">
                    <a:schemeClr val="dk1">
                      <a:alpha val="40000"/>
                    </a:schemeClr>
                  </a:outerShdw>
                </a:effectLst>
              </a:rPr>
              <a:t>根据项目数统计 angular（1.x 、2.x 、4.x）是现在网上使用量最大的框架。</a:t>
            </a:r>
          </a:p>
          <a:p>
            <a:r>
              <a:rPr lang="zh-CN" altLang="en-US" sz="2400" dirty="0">
                <a:solidFill>
                  <a:schemeClr val="tx1"/>
                </a:solidFill>
                <a:effectLst>
                  <a:outerShdw blurRad="38100" dist="19050" dir="2700000" algn="tl" rotWithShape="0">
                    <a:schemeClr val="dk1">
                      <a:alpha val="40000"/>
                    </a:schemeClr>
                  </a:outerShdw>
                </a:effectLst>
              </a:rPr>
              <a:t>2015 之前 Angular 1.x 得到了广泛的应用，开发单页面应用无人能敌。2015 年底 Angular 2.0 发布了，彻底的颠覆了之前的版本，学习 Angular 2.0 相当于重新学习另一个框架。在质疑声中，angularjs的开发团队宣布 1.X 版本和 2.x 版本同时维护。</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3</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a:t>
              </a:r>
              <a:r>
                <a:rPr lang="zh-CN" altLang="en-US" sz="3200" b="1" dirty="0">
                  <a:solidFill>
                    <a:srgbClr val="06324B"/>
                  </a:solidFill>
                </a:rPr>
                <a:t>逻辑运算符</a:t>
              </a:r>
              <a:endParaRPr lang="nl-NL" altLang="zh-CN" sz="3200" b="1" dirty="0">
                <a:solidFill>
                  <a:srgbClr val="06324B"/>
                </a:solidFill>
              </a:endParaRPr>
            </a:p>
          </p:txBody>
        </p:sp>
      </p:grpSp>
      <p:sp>
        <p:nvSpPr>
          <p:cNvPr id="51" name="文本框 50"/>
          <p:cNvSpPr txBox="1"/>
          <p:nvPr/>
        </p:nvSpPr>
        <p:spPr>
          <a:xfrm>
            <a:off x="1335244" y="1130382"/>
            <a:ext cx="10209808" cy="1015663"/>
          </a:xfrm>
          <a:prstGeom prst="rect">
            <a:avLst/>
          </a:prstGeom>
          <a:noFill/>
        </p:spPr>
        <p:txBody>
          <a:bodyPr wrap="square" rtlCol="0">
            <a:spAutoFit/>
          </a:bodyPr>
          <a:lstStyle/>
          <a:p>
            <a:pPr>
              <a:lnSpc>
                <a:spcPct val="150000"/>
              </a:lnSpc>
            </a:pP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用于两个或更多的条件相结合；（逻辑运算符返回一个布尔值，即真或假）</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lvl="0">
              <a:lnSpc>
                <a:spcPct val="15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前置条件：</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true</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b</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false</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a:p>
            <a:endParaRPr kumimoji="1" lang="zh-CN" altLang="en-US" dirty="0">
              <a:solidFill>
                <a:schemeClr val="tx1">
                  <a:lumMod val="75000"/>
                  <a:lumOff val="25000"/>
                </a:schemeClr>
              </a:solidFill>
            </a:endParaRPr>
          </a:p>
        </p:txBody>
      </p:sp>
      <p:graphicFrame>
        <p:nvGraphicFramePr>
          <p:cNvPr id="52" name="表格 51"/>
          <p:cNvGraphicFramePr>
            <a:graphicFrameLocks noGrp="1"/>
          </p:cNvGraphicFramePr>
          <p:nvPr/>
        </p:nvGraphicFramePr>
        <p:xfrm>
          <a:off x="1447239" y="2065565"/>
          <a:ext cx="9537803" cy="2646391"/>
        </p:xfrm>
        <a:graphic>
          <a:graphicData uri="http://schemas.openxmlformats.org/drawingml/2006/table">
            <a:tbl>
              <a:tblPr firstRow="1" bandRow="1">
                <a:tableStyleId>{7DF18680-E054-41AD-8BC1-D1AEF772440D}</a:tableStyleId>
              </a:tblPr>
              <a:tblGrid>
                <a:gridCol w="2667561"/>
                <a:gridCol w="3493008"/>
                <a:gridCol w="3377234"/>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TypeScript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逻辑运算符</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符号</a:t>
                      </a:r>
                    </a:p>
                  </a:txBody>
                  <a:tcPr/>
                </a:tc>
                <a:tc>
                  <a:txBody>
                    <a:bodyPr/>
                    <a:lstStyle/>
                    <a:p>
                      <a:pPr algn="l"/>
                      <a:r>
                        <a:rPr lang="zh-CN" altLang="en-US" sz="2400" dirty="0">
                          <a:solidFill>
                            <a:srgbClr val="06324B"/>
                          </a:solidFill>
                        </a:rPr>
                        <a:t>描述</a:t>
                      </a:r>
                    </a:p>
                  </a:txBody>
                  <a:tcPr/>
                </a:tc>
                <a:tc>
                  <a:txBody>
                    <a:bodyPr/>
                    <a:lstStyle/>
                    <a:p>
                      <a:r>
                        <a:rPr lang="zh-CN" altLang="en-US" sz="2400" dirty="0">
                          <a:solidFill>
                            <a:srgbClr val="06324B"/>
                          </a:solidFill>
                        </a:rPr>
                        <a:t>实例</a:t>
                      </a:r>
                    </a:p>
                  </a:txBody>
                  <a:tcPr/>
                </a:tc>
              </a:tr>
              <a:tr h="4292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II</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（或）</a:t>
                      </a:r>
                    </a:p>
                  </a:txBody>
                  <a:tcPr/>
                </a:tc>
                <a:tc>
                  <a:txBody>
                    <a:bodyPr/>
                    <a:lstStyle/>
                    <a:p>
                      <a:r>
                        <a:rPr lang="zh-CN" altLang="en-US" sz="1400" dirty="0"/>
                        <a:t>逻辑或运算符。如果两个操作数都非零，则条件为真。返回布尔值</a:t>
                      </a:r>
                      <a:r>
                        <a:rPr lang="en-US" altLang="zh-CN" sz="1400" dirty="0"/>
                        <a:t>true/false</a:t>
                      </a:r>
                      <a:endParaRPr lang="zh-CN" altLang="en-US" sz="1400" dirty="0"/>
                    </a:p>
                  </a:txBody>
                  <a:tcPr/>
                </a:tc>
                <a:tc>
                  <a:txBody>
                    <a:bodyPr/>
                    <a:lstStyle/>
                    <a:p>
                      <a:r>
                        <a:rPr lang="en-US" altLang="zh-CN" sz="1400" dirty="0"/>
                        <a:t>(a || b) </a:t>
                      </a:r>
                      <a:r>
                        <a:rPr lang="zh-CN" altLang="en-US" sz="1400" dirty="0"/>
                        <a:t>为真。</a:t>
                      </a:r>
                    </a:p>
                  </a:txBody>
                  <a:tcPr/>
                </a:tc>
              </a:tr>
              <a:tr h="43542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&amp;&amp;</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（与</a:t>
                      </a:r>
                      <a:r>
                        <a:rPr lang="en-US" altLang="zh-CN"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且）</a:t>
                      </a:r>
                    </a:p>
                  </a:txBody>
                  <a:tcPr/>
                </a:tc>
                <a:tc>
                  <a:txBody>
                    <a:bodyPr/>
                    <a:lstStyle/>
                    <a:p>
                      <a:r>
                        <a:rPr lang="zh-CN" altLang="en-US" sz="1400" dirty="0"/>
                        <a:t>逻辑与运算符。如果两个操作数中有任意一个非零，则条件为真。返回布尔值</a:t>
                      </a:r>
                      <a:r>
                        <a:rPr lang="en-US" altLang="zh-CN" sz="1400" dirty="0"/>
                        <a:t>true/false</a:t>
                      </a:r>
                      <a:endParaRPr lang="zh-CN" altLang="en-US" sz="1400" dirty="0"/>
                    </a:p>
                  </a:txBody>
                  <a:tcPr/>
                </a:tc>
                <a:tc>
                  <a:txBody>
                    <a:bodyPr/>
                    <a:lstStyle/>
                    <a:p>
                      <a:pPr algn="l"/>
                      <a:r>
                        <a:rPr lang="en-US" altLang="zh-CN" sz="1400" dirty="0"/>
                        <a:t>(a &amp;&amp; b) </a:t>
                      </a:r>
                      <a:r>
                        <a:rPr lang="zh-CN" altLang="en-US" sz="1400" dirty="0"/>
                        <a:t>为假。</a:t>
                      </a:r>
                      <a:endParaRPr lang="en-US" altLang="zh-CN" sz="1400" dirty="0"/>
                    </a:p>
                  </a:txBody>
                  <a:tcPr/>
                </a:tc>
              </a:tr>
              <a:tr h="29481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！（非）</a:t>
                      </a:r>
                    </a:p>
                  </a:txBody>
                  <a:tcPr/>
                </a:tc>
                <a:tc>
                  <a:txBody>
                    <a:bodyPr/>
                    <a:lstStyle/>
                    <a:p>
                      <a:r>
                        <a:rPr lang="zh-CN" altLang="en-US" sz="1400" dirty="0"/>
                        <a:t>逻辑非运算符。用来逆转操作数的逻辑状态，返回布尔值</a:t>
                      </a:r>
                      <a:r>
                        <a:rPr lang="en-US" altLang="zh-CN" sz="1400" dirty="0"/>
                        <a:t>true/false</a:t>
                      </a:r>
                      <a:endParaRPr lang="zh-CN" altLang="en-US" sz="1400" dirty="0"/>
                    </a:p>
                  </a:txBody>
                  <a:tcPr/>
                </a:tc>
                <a:tc>
                  <a:txBody>
                    <a:bodyPr/>
                    <a:lstStyle/>
                    <a:p>
                      <a:r>
                        <a:rPr lang="en-US" altLang="zh-CN" sz="1400" dirty="0"/>
                        <a:t>!(a &amp;&amp; b) </a:t>
                      </a:r>
                      <a:r>
                        <a:rPr lang="zh-CN" altLang="en-US" sz="1400" dirty="0"/>
                        <a:t>为真。</a:t>
                      </a:r>
                    </a:p>
                  </a:txBody>
                  <a:tcP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ppt_y</p:attrName>
                                        </p:attrNameLst>
                                      </p:cBhvr>
                                      <p:tavLst>
                                        <p:tav tm="0">
                                          <p:val>
                                            <p:strVal val="#ppt_y+#ppt_h*1.125000"/>
                                          </p:val>
                                        </p:tav>
                                        <p:tav tm="100000">
                                          <p:val>
                                            <p:strVal val="#ppt_y"/>
                                          </p:val>
                                        </p:tav>
                                      </p:tavLst>
                                    </p:anim>
                                    <p:animEffect transition="in" filter="wipe(up)">
                                      <p:cBhvr>
                                        <p:cTn id="13" dur="500"/>
                                        <p:tgtEl>
                                          <p:spTgt spid="51"/>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4</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a:t>
              </a:r>
              <a:r>
                <a:rPr lang="zh-CN" altLang="en-US" sz="3200" b="1" dirty="0">
                  <a:solidFill>
                    <a:srgbClr val="06324B"/>
                  </a:solidFill>
                </a:rPr>
                <a:t>赋值运算符</a:t>
              </a:r>
              <a:endParaRPr lang="nl-NL" altLang="zh-CN" sz="3200" b="1" dirty="0">
                <a:solidFill>
                  <a:srgbClr val="06324B"/>
                </a:solidFill>
              </a:endParaRPr>
            </a:p>
          </p:txBody>
        </p:sp>
      </p:grpSp>
      <p:graphicFrame>
        <p:nvGraphicFramePr>
          <p:cNvPr id="52" name="表格 51"/>
          <p:cNvGraphicFramePr>
            <a:graphicFrameLocks noGrp="1"/>
          </p:cNvGraphicFramePr>
          <p:nvPr/>
        </p:nvGraphicFramePr>
        <p:xfrm>
          <a:off x="1447239" y="1224068"/>
          <a:ext cx="9537803" cy="4592014"/>
        </p:xfrm>
        <a:graphic>
          <a:graphicData uri="http://schemas.openxmlformats.org/drawingml/2006/table">
            <a:tbl>
              <a:tblPr firstRow="1" bandRow="1">
                <a:tableStyleId>{7DF18680-E054-41AD-8BC1-D1AEF772440D}</a:tableStyleId>
              </a:tblPr>
              <a:tblGrid>
                <a:gridCol w="2667561"/>
                <a:gridCol w="3493008"/>
                <a:gridCol w="3377234"/>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TypeScript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赋值运算符</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符号</a:t>
                      </a:r>
                    </a:p>
                  </a:txBody>
                  <a:tcPr/>
                </a:tc>
                <a:tc>
                  <a:txBody>
                    <a:bodyPr/>
                    <a:lstStyle/>
                    <a:p>
                      <a:pPr algn="l"/>
                      <a:r>
                        <a:rPr lang="zh-CN" altLang="en-US" sz="2400" dirty="0">
                          <a:solidFill>
                            <a:srgbClr val="06324B"/>
                          </a:solidFill>
                        </a:rPr>
                        <a:t>描述</a:t>
                      </a:r>
                    </a:p>
                  </a:txBody>
                  <a:tcPr/>
                </a:tc>
                <a:tc>
                  <a:txBody>
                    <a:bodyPr/>
                    <a:lstStyle/>
                    <a:p>
                      <a:r>
                        <a:rPr lang="zh-CN" altLang="en-US" sz="2400" dirty="0">
                          <a:solidFill>
                            <a:srgbClr val="06324B"/>
                          </a:solidFill>
                        </a:rPr>
                        <a:t>实例</a:t>
                      </a:r>
                    </a:p>
                  </a:txBody>
                  <a:tcPr/>
                </a:tc>
              </a:tr>
              <a:tr h="67591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简单的赋值运算符，把右边操作数的值赋给左边操作数</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c = a + b </a:t>
                      </a:r>
                      <a:r>
                        <a:rPr lang="zh-CN" altLang="en-US" sz="1400" kern="1200" dirty="0">
                          <a:solidFill>
                            <a:schemeClr val="dk1"/>
                          </a:solidFill>
                          <a:latin typeface="+mn-lt"/>
                          <a:ea typeface="+mn-ea"/>
                          <a:cs typeface="+mn-cs"/>
                        </a:rPr>
                        <a:t>将把 </a:t>
                      </a:r>
                      <a:r>
                        <a:rPr lang="en-US" altLang="zh-CN" sz="1400" kern="1200" dirty="0">
                          <a:solidFill>
                            <a:schemeClr val="dk1"/>
                          </a:solidFill>
                          <a:latin typeface="+mn-lt"/>
                          <a:ea typeface="+mn-ea"/>
                          <a:cs typeface="+mn-cs"/>
                        </a:rPr>
                        <a:t>a</a:t>
                      </a:r>
                      <a:r>
                        <a:rPr lang="en-US" sz="1400" kern="1200" dirty="0">
                          <a:solidFill>
                            <a:schemeClr val="dk1"/>
                          </a:solidFill>
                          <a:latin typeface="+mn-lt"/>
                          <a:ea typeface="+mn-ea"/>
                          <a:cs typeface="+mn-cs"/>
                        </a:rPr>
                        <a:t> + b </a:t>
                      </a:r>
                      <a:r>
                        <a:rPr lang="zh-CN" altLang="en-US" sz="1400" kern="1200" dirty="0">
                          <a:solidFill>
                            <a:schemeClr val="dk1"/>
                          </a:solidFill>
                          <a:latin typeface="+mn-lt"/>
                          <a:ea typeface="+mn-ea"/>
                          <a:cs typeface="+mn-cs"/>
                        </a:rPr>
                        <a:t>的值赋给 </a:t>
                      </a:r>
                      <a:r>
                        <a:rPr lang="en-US" altLang="zh-CN" sz="1400" kern="1200" dirty="0">
                          <a:solidFill>
                            <a:schemeClr val="dk1"/>
                          </a:solidFill>
                          <a:latin typeface="+mn-lt"/>
                          <a:ea typeface="+mn-ea"/>
                          <a:cs typeface="+mn-cs"/>
                        </a:rPr>
                        <a:t>c</a:t>
                      </a:r>
                      <a:endParaRPr lang="en-US" sz="1400" kern="1200" dirty="0">
                        <a:solidFill>
                          <a:schemeClr val="dk1"/>
                        </a:solidFill>
                        <a:latin typeface="+mn-lt"/>
                        <a:ea typeface="+mn-ea"/>
                        <a:cs typeface="+mn-cs"/>
                      </a:endParaRPr>
                    </a:p>
                  </a:txBody>
                  <a:tcPr anchor="ctr"/>
                </a:tc>
              </a:tr>
              <a:tr h="63646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（加等于）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加且赋值运算符，把右边操作数加上左边操作数的结果赋值给左边操作数</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c += a </a:t>
                      </a:r>
                      <a:r>
                        <a:rPr lang="zh-CN" altLang="en-US" sz="1400" kern="1200" dirty="0">
                          <a:solidFill>
                            <a:schemeClr val="dk1"/>
                          </a:solidFill>
                          <a:latin typeface="+mn-lt"/>
                          <a:ea typeface="+mn-ea"/>
                          <a:cs typeface="+mn-cs"/>
                        </a:rPr>
                        <a:t>相当于 </a:t>
                      </a:r>
                      <a:r>
                        <a:rPr lang="en-US" altLang="zh-CN" sz="1400" kern="1200" dirty="0">
                          <a:solidFill>
                            <a:schemeClr val="dk1"/>
                          </a:solidFill>
                          <a:latin typeface="+mn-lt"/>
                          <a:ea typeface="+mn-ea"/>
                          <a:cs typeface="+mn-cs"/>
                        </a:rPr>
                        <a:t>c</a:t>
                      </a:r>
                      <a:r>
                        <a:rPr lang="en-US" sz="1400" kern="1200" dirty="0">
                          <a:solidFill>
                            <a:schemeClr val="dk1"/>
                          </a:solidFill>
                          <a:latin typeface="+mn-lt"/>
                          <a:ea typeface="+mn-ea"/>
                          <a:cs typeface="+mn-cs"/>
                        </a:rPr>
                        <a:t> = c + a</a:t>
                      </a:r>
                    </a:p>
                  </a:txBody>
                  <a:tcPr anchor="ctr"/>
                </a:tc>
              </a:tr>
              <a:tr h="62017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（减等于）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减且赋值运算符，把左边操作数减去右边操作数的结果赋值给左边操作数</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c -= a </a:t>
                      </a:r>
                      <a:r>
                        <a:rPr lang="zh-CN" altLang="en-US" sz="1400" kern="1200" dirty="0">
                          <a:solidFill>
                            <a:schemeClr val="dk1"/>
                          </a:solidFill>
                          <a:latin typeface="+mn-lt"/>
                          <a:ea typeface="+mn-ea"/>
                          <a:cs typeface="+mn-cs"/>
                        </a:rPr>
                        <a:t>相当于 </a:t>
                      </a:r>
                      <a:r>
                        <a:rPr lang="en-US" altLang="zh-CN" sz="1400" kern="1200" dirty="0">
                          <a:solidFill>
                            <a:schemeClr val="dk1"/>
                          </a:solidFill>
                          <a:latin typeface="+mn-lt"/>
                          <a:ea typeface="+mn-ea"/>
                          <a:cs typeface="+mn-cs"/>
                        </a:rPr>
                        <a:t>c</a:t>
                      </a:r>
                      <a:r>
                        <a:rPr lang="en-US" sz="1400" kern="1200" dirty="0">
                          <a:solidFill>
                            <a:schemeClr val="dk1"/>
                          </a:solidFill>
                          <a:latin typeface="+mn-lt"/>
                          <a:ea typeface="+mn-ea"/>
                          <a:cs typeface="+mn-cs"/>
                        </a:rPr>
                        <a:t> = c – a</a:t>
                      </a:r>
                    </a:p>
                  </a:txBody>
                  <a:tcPr anchor="ctr"/>
                </a:tc>
              </a:tr>
              <a:tr h="59902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（乘等于）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乘且赋值运算符，把右边操作数乘以左边操作数的结果赋值给左边操作数</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c *= a </a:t>
                      </a:r>
                      <a:r>
                        <a:rPr lang="zh-CN" altLang="en-US" sz="1400" kern="1200" dirty="0">
                          <a:solidFill>
                            <a:schemeClr val="dk1"/>
                          </a:solidFill>
                          <a:latin typeface="+mn-lt"/>
                          <a:ea typeface="+mn-ea"/>
                          <a:cs typeface="+mn-cs"/>
                        </a:rPr>
                        <a:t>相当于 </a:t>
                      </a:r>
                      <a:r>
                        <a:rPr lang="en-US" altLang="zh-CN" sz="1400" kern="1200" dirty="0">
                          <a:solidFill>
                            <a:schemeClr val="dk1"/>
                          </a:solidFill>
                          <a:latin typeface="+mn-lt"/>
                          <a:ea typeface="+mn-ea"/>
                          <a:cs typeface="+mn-cs"/>
                        </a:rPr>
                        <a:t>c</a:t>
                      </a:r>
                      <a:r>
                        <a:rPr lang="en-US" sz="1400" kern="1200" dirty="0">
                          <a:solidFill>
                            <a:schemeClr val="dk1"/>
                          </a:solidFill>
                          <a:latin typeface="+mn-lt"/>
                          <a:ea typeface="+mn-ea"/>
                          <a:cs typeface="+mn-cs"/>
                        </a:rPr>
                        <a:t> = c * a</a:t>
                      </a:r>
                    </a:p>
                  </a:txBody>
                  <a:tcPr anchor="ctr"/>
                </a:tc>
              </a:tr>
              <a:tr h="61582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（除等于）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a:solidFill>
                            <a:schemeClr val="dk1"/>
                          </a:solidFill>
                          <a:latin typeface="+mn-lt"/>
                          <a:ea typeface="+mn-ea"/>
                          <a:cs typeface="+mn-cs"/>
                        </a:rPr>
                        <a:t>除且赋值运算符，把左边操作数除以右边操作数的结果赋值给左边操作数</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c /= a </a:t>
                      </a:r>
                      <a:r>
                        <a:rPr lang="zh-CN" altLang="en-US" sz="1400" kern="1200" dirty="0">
                          <a:solidFill>
                            <a:schemeClr val="dk1"/>
                          </a:solidFill>
                          <a:latin typeface="+mn-lt"/>
                          <a:ea typeface="+mn-ea"/>
                          <a:cs typeface="+mn-cs"/>
                        </a:rPr>
                        <a:t>相当于 </a:t>
                      </a:r>
                      <a:r>
                        <a:rPr lang="en-US" altLang="zh-CN" sz="1400" kern="1200" dirty="0">
                          <a:solidFill>
                            <a:schemeClr val="dk1"/>
                          </a:solidFill>
                          <a:latin typeface="+mn-lt"/>
                          <a:ea typeface="+mn-ea"/>
                          <a:cs typeface="+mn-cs"/>
                        </a:rPr>
                        <a:t>c</a:t>
                      </a:r>
                      <a:r>
                        <a:rPr lang="en-US" sz="1400" kern="1200" dirty="0">
                          <a:solidFill>
                            <a:schemeClr val="dk1"/>
                          </a:solidFill>
                          <a:latin typeface="+mn-lt"/>
                          <a:ea typeface="+mn-ea"/>
                          <a:cs typeface="+mn-cs"/>
                        </a:rPr>
                        <a:t> = c / a</a:t>
                      </a:r>
                    </a:p>
                  </a:txBody>
                  <a:tcPr anchor="ctr"/>
                </a:tc>
              </a:tr>
              <a:tr h="56605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（模等于）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求模且赋值运算符，求两个操作数的模赋值给左边操作数</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c %= a </a:t>
                      </a:r>
                      <a:r>
                        <a:rPr lang="zh-CN" altLang="en-US" sz="1400" kern="1200" dirty="0">
                          <a:solidFill>
                            <a:schemeClr val="dk1"/>
                          </a:solidFill>
                          <a:latin typeface="+mn-lt"/>
                          <a:ea typeface="+mn-ea"/>
                          <a:cs typeface="+mn-cs"/>
                        </a:rPr>
                        <a:t>相当于 </a:t>
                      </a:r>
                      <a:r>
                        <a:rPr lang="en-US" altLang="zh-CN" sz="1400" kern="1200" dirty="0">
                          <a:solidFill>
                            <a:schemeClr val="dk1"/>
                          </a:solidFill>
                          <a:latin typeface="+mn-lt"/>
                          <a:ea typeface="+mn-ea"/>
                          <a:cs typeface="+mn-cs"/>
                        </a:rPr>
                        <a:t>c</a:t>
                      </a:r>
                      <a:r>
                        <a:rPr lang="en-US" sz="1400" kern="1200" dirty="0">
                          <a:solidFill>
                            <a:schemeClr val="dk1"/>
                          </a:solidFill>
                          <a:latin typeface="+mn-lt"/>
                          <a:ea typeface="+mn-ea"/>
                          <a:cs typeface="+mn-cs"/>
                        </a:rPr>
                        <a:t> = c % a</a:t>
                      </a:r>
                    </a:p>
                  </a:txBody>
                  <a:tcPr anchor="ctr"/>
                </a:tc>
              </a:tr>
            </a:tbl>
          </a:graphicData>
        </a:graphic>
      </p:graphicFrame>
      <p:sp>
        <p:nvSpPr>
          <p:cNvPr id="3" name="Rectangle 3"/>
          <p:cNvSpPr>
            <a:spLocks noChangeArrowheads="1"/>
          </p:cNvSpPr>
          <p:nvPr/>
        </p:nvSpPr>
        <p:spPr bwMode="auto">
          <a:xfrm>
            <a:off x="0" y="1752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5</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a:t>
              </a:r>
              <a:r>
                <a:rPr lang="zh-CN" altLang="en-US" sz="3200" b="1" dirty="0">
                  <a:solidFill>
                    <a:srgbClr val="06324B"/>
                  </a:solidFill>
                </a:rPr>
                <a:t>位运算符</a:t>
              </a:r>
              <a:endParaRPr lang="nl-NL" altLang="zh-CN" sz="3200" b="1" dirty="0">
                <a:solidFill>
                  <a:srgbClr val="06324B"/>
                </a:solidFill>
              </a:endParaRPr>
            </a:p>
          </p:txBody>
        </p:sp>
      </p:grpSp>
      <p:sp>
        <p:nvSpPr>
          <p:cNvPr id="51" name="文本框 50"/>
          <p:cNvSpPr txBox="1"/>
          <p:nvPr/>
        </p:nvSpPr>
        <p:spPr>
          <a:xfrm>
            <a:off x="1335244" y="1130382"/>
            <a:ext cx="10209808" cy="692497"/>
          </a:xfrm>
          <a:prstGeom prst="rect">
            <a:avLst/>
          </a:prstGeom>
          <a:noFill/>
        </p:spPr>
        <p:txBody>
          <a:bodyPr wrap="square" rtlCol="0">
            <a:spAutoFit/>
          </a:bodyPr>
          <a:lstStyle/>
          <a:p>
            <a:pPr lvl="0">
              <a:lnSpc>
                <a:spcPct val="150000"/>
              </a:lnSpc>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前置条件：</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b</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为</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3</a:t>
            </a:r>
            <a:r>
              <a:rPr lang="zh-CN"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a:p>
            <a:endParaRPr kumimoji="1" lang="zh-CN" altLang="en-US" dirty="0">
              <a:solidFill>
                <a:schemeClr val="tx1">
                  <a:lumMod val="75000"/>
                  <a:lumOff val="25000"/>
                </a:schemeClr>
              </a:solidFill>
            </a:endParaRPr>
          </a:p>
        </p:txBody>
      </p:sp>
      <p:graphicFrame>
        <p:nvGraphicFramePr>
          <p:cNvPr id="52" name="表格 51"/>
          <p:cNvGraphicFramePr>
            <a:graphicFrameLocks noGrp="1"/>
          </p:cNvGraphicFramePr>
          <p:nvPr/>
        </p:nvGraphicFramePr>
        <p:xfrm>
          <a:off x="1447239" y="1715280"/>
          <a:ext cx="9537803" cy="4530012"/>
        </p:xfrm>
        <a:graphic>
          <a:graphicData uri="http://schemas.openxmlformats.org/drawingml/2006/table">
            <a:tbl>
              <a:tblPr firstRow="1" bandRow="1">
                <a:tableStyleId>{7DF18680-E054-41AD-8BC1-D1AEF772440D}</a:tableStyleId>
              </a:tblPr>
              <a:tblGrid>
                <a:gridCol w="1913181"/>
                <a:gridCol w="5840730"/>
                <a:gridCol w="1783892"/>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TypeScript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位运算符</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符号</a:t>
                      </a:r>
                    </a:p>
                  </a:txBody>
                  <a:tcPr/>
                </a:tc>
                <a:tc>
                  <a:txBody>
                    <a:bodyPr/>
                    <a:lstStyle/>
                    <a:p>
                      <a:pPr algn="l"/>
                      <a:r>
                        <a:rPr lang="zh-CN" altLang="en-US" sz="2400" dirty="0">
                          <a:solidFill>
                            <a:srgbClr val="06324B"/>
                          </a:solidFill>
                        </a:rPr>
                        <a:t>描述</a:t>
                      </a:r>
                    </a:p>
                  </a:txBody>
                  <a:tcPr/>
                </a:tc>
                <a:tc>
                  <a:txBody>
                    <a:bodyPr/>
                    <a:lstStyle/>
                    <a:p>
                      <a:r>
                        <a:rPr lang="zh-CN" altLang="en-US" sz="2400" dirty="0">
                          <a:solidFill>
                            <a:srgbClr val="06324B"/>
                          </a:solidFill>
                        </a:rPr>
                        <a:t>实例</a:t>
                      </a:r>
                    </a:p>
                  </a:txBody>
                  <a:tcPr/>
                </a:tc>
              </a:tr>
              <a:tr h="44662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&amp;</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（按位与）</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它对其整数参数的每一位执行</a:t>
                      </a:r>
                      <a:r>
                        <a:rPr lang="en-US" altLang="zh-CN" sz="1400" kern="1200" dirty="0">
                          <a:solidFill>
                            <a:schemeClr val="dk1"/>
                          </a:solidFill>
                          <a:latin typeface="+mn-lt"/>
                          <a:ea typeface="+mn-ea"/>
                          <a:cs typeface="+mn-cs"/>
                        </a:rPr>
                        <a:t>Boolean“</a:t>
                      </a:r>
                      <a:r>
                        <a:rPr lang="zh-CN" altLang="en-US" sz="1400" kern="1200" dirty="0">
                          <a:solidFill>
                            <a:schemeClr val="dk1"/>
                          </a:solidFill>
                          <a:latin typeface="+mn-lt"/>
                          <a:ea typeface="+mn-ea"/>
                          <a:cs typeface="+mn-cs"/>
                        </a:rPr>
                        <a:t>与”运算。</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t>
                      </a:r>
                      <a:r>
                        <a:rPr lang="en-US" altLang="zh-CN" sz="1400" kern="1200" dirty="0">
                          <a:solidFill>
                            <a:schemeClr val="dk1"/>
                          </a:solidFill>
                          <a:latin typeface="+mn-lt"/>
                          <a:ea typeface="+mn-ea"/>
                          <a:cs typeface="+mn-cs"/>
                        </a:rPr>
                        <a:t>a</a:t>
                      </a:r>
                      <a:r>
                        <a:rPr 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&amp;</a:t>
                      </a:r>
                      <a:r>
                        <a:rPr lang="en-US" sz="1400" kern="1200" dirty="0">
                          <a:solidFill>
                            <a:schemeClr val="dk1"/>
                          </a:solidFill>
                          <a:latin typeface="+mn-lt"/>
                          <a:ea typeface="+mn-ea"/>
                          <a:cs typeface="+mn-cs"/>
                        </a:rPr>
                        <a:t> b)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2</a:t>
                      </a:r>
                      <a:endParaRPr lang="zh-CN" altLang="en-US" sz="1400" kern="1200" dirty="0">
                        <a:solidFill>
                          <a:schemeClr val="dk1"/>
                        </a:solidFill>
                        <a:latin typeface="+mn-lt"/>
                        <a:ea typeface="+mn-ea"/>
                        <a:cs typeface="+mn-cs"/>
                      </a:endParaRPr>
                    </a:p>
                  </a:txBody>
                  <a:tcPr anchor="ctr"/>
                </a:tc>
              </a:tr>
              <a:tr h="46652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（按位或）</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它对其整数参数的每一位执行</a:t>
                      </a:r>
                      <a:r>
                        <a:rPr lang="en-US" altLang="zh-CN" sz="1400" kern="1200" dirty="0">
                          <a:solidFill>
                            <a:schemeClr val="dk1"/>
                          </a:solidFill>
                          <a:latin typeface="+mn-lt"/>
                          <a:ea typeface="+mn-ea"/>
                          <a:cs typeface="+mn-cs"/>
                        </a:rPr>
                        <a:t>Boolean“</a:t>
                      </a:r>
                      <a:r>
                        <a:rPr lang="zh-CN" altLang="en-US" sz="1400" kern="1200" dirty="0">
                          <a:solidFill>
                            <a:schemeClr val="dk1"/>
                          </a:solidFill>
                          <a:latin typeface="+mn-lt"/>
                          <a:ea typeface="+mn-ea"/>
                          <a:cs typeface="+mn-cs"/>
                        </a:rPr>
                        <a:t>或”运算。</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a:t>
                      </a:r>
                      <a:r>
                        <a:rPr lang="en-US" altLang="zh-CN" sz="1400" kern="1200" dirty="0">
                          <a:solidFill>
                            <a:schemeClr val="dk1"/>
                          </a:solidFill>
                          <a:latin typeface="+mn-lt"/>
                          <a:ea typeface="+mn-ea"/>
                          <a:cs typeface="+mn-cs"/>
                        </a:rPr>
                        <a:t>|</a:t>
                      </a:r>
                      <a:r>
                        <a:rPr lang="en-US" sz="1400" kern="1200" dirty="0">
                          <a:solidFill>
                            <a:schemeClr val="dk1"/>
                          </a:solidFill>
                          <a:latin typeface="+mn-lt"/>
                          <a:ea typeface="+mn-ea"/>
                          <a:cs typeface="+mn-cs"/>
                        </a:rPr>
                        <a:t> b)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3</a:t>
                      </a:r>
                      <a:r>
                        <a:rPr lang="zh-CN" altLang="en-US" sz="1400" kern="1200" dirty="0">
                          <a:solidFill>
                            <a:schemeClr val="dk1"/>
                          </a:solidFill>
                          <a:latin typeface="+mn-lt"/>
                          <a:ea typeface="+mn-ea"/>
                          <a:cs typeface="+mn-cs"/>
                        </a:rPr>
                        <a:t> </a:t>
                      </a:r>
                    </a:p>
                  </a:txBody>
                  <a:tcPr anchor="ctr"/>
                </a:tc>
              </a:tr>
              <a:tr h="61457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（按位异或）</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它对其整数参数的每一位执行</a:t>
                      </a:r>
                      <a:r>
                        <a:rPr lang="en-US" altLang="zh-CN" sz="1400" kern="1200" dirty="0">
                          <a:solidFill>
                            <a:schemeClr val="dk1"/>
                          </a:solidFill>
                          <a:latin typeface="+mn-lt"/>
                          <a:ea typeface="+mn-ea"/>
                          <a:cs typeface="+mn-cs"/>
                        </a:rPr>
                        <a:t>Boolean“</a:t>
                      </a:r>
                      <a:r>
                        <a:rPr lang="zh-CN" altLang="en-US" sz="1400" kern="1200" dirty="0">
                          <a:solidFill>
                            <a:schemeClr val="dk1"/>
                          </a:solidFill>
                          <a:latin typeface="+mn-lt"/>
                          <a:ea typeface="+mn-ea"/>
                          <a:cs typeface="+mn-cs"/>
                        </a:rPr>
                        <a:t>异或”运算。异或意味着操作数</a:t>
                      </a:r>
                      <a:r>
                        <a:rPr lang="en-US" altLang="zh-CN" sz="1400" kern="1200" dirty="0">
                          <a:solidFill>
                            <a:schemeClr val="dk1"/>
                          </a:solidFill>
                          <a:latin typeface="+mn-lt"/>
                          <a:ea typeface="+mn-ea"/>
                          <a:cs typeface="+mn-cs"/>
                        </a:rPr>
                        <a:t>1</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true</a:t>
                      </a:r>
                      <a:r>
                        <a:rPr lang="zh-CN" altLang="en-US" sz="1400" kern="1200" dirty="0">
                          <a:solidFill>
                            <a:schemeClr val="dk1"/>
                          </a:solidFill>
                          <a:latin typeface="+mn-lt"/>
                          <a:ea typeface="+mn-ea"/>
                          <a:cs typeface="+mn-cs"/>
                        </a:rPr>
                        <a:t>或操作数</a:t>
                      </a:r>
                      <a:r>
                        <a:rPr lang="en-US" altLang="zh-CN" sz="1400" kern="1200" dirty="0">
                          <a:solidFill>
                            <a:schemeClr val="dk1"/>
                          </a:solidFill>
                          <a:latin typeface="+mn-lt"/>
                          <a:ea typeface="+mn-ea"/>
                          <a:cs typeface="+mn-cs"/>
                        </a:rPr>
                        <a:t>2</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true</a:t>
                      </a:r>
                      <a:r>
                        <a:rPr lang="zh-CN" altLang="en-US" sz="1400" kern="1200" dirty="0">
                          <a:solidFill>
                            <a:schemeClr val="dk1"/>
                          </a:solidFill>
                          <a:latin typeface="+mn-lt"/>
                          <a:ea typeface="+mn-ea"/>
                          <a:cs typeface="+mn-cs"/>
                        </a:rPr>
                        <a:t>，但两者不能同时为</a:t>
                      </a:r>
                      <a:r>
                        <a:rPr lang="en-US" altLang="zh-CN" sz="1400" kern="1200" dirty="0">
                          <a:solidFill>
                            <a:schemeClr val="dk1"/>
                          </a:solidFill>
                          <a:latin typeface="+mn-lt"/>
                          <a:ea typeface="+mn-ea"/>
                          <a:cs typeface="+mn-cs"/>
                        </a:rPr>
                        <a:t>true</a:t>
                      </a:r>
                      <a:r>
                        <a:rPr lang="zh-CN" altLang="en-US" sz="1400" kern="1200" dirty="0">
                          <a:solidFill>
                            <a:schemeClr val="dk1"/>
                          </a:solidFill>
                          <a:latin typeface="+mn-lt"/>
                          <a:ea typeface="+mn-ea"/>
                          <a:cs typeface="+mn-cs"/>
                        </a:rPr>
                        <a:t>。</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 b)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1</a:t>
                      </a:r>
                      <a:endParaRPr lang="zh-CN" altLang="en-US" sz="1400" kern="1200" dirty="0">
                        <a:solidFill>
                          <a:schemeClr val="dk1"/>
                        </a:solidFill>
                        <a:latin typeface="+mn-lt"/>
                        <a:ea typeface="+mn-ea"/>
                        <a:cs typeface="+mn-cs"/>
                      </a:endParaRPr>
                    </a:p>
                  </a:txBody>
                  <a:tcPr anchor="ctr"/>
                </a:tc>
              </a:tr>
              <a:tr h="45409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（按位取反）</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这是一个一元运算符，并通过取反操作数中的所有位进行操作。</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(~b)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-4</a:t>
                      </a:r>
                      <a:endParaRPr lang="zh-CN" altLang="en-US" sz="1400" kern="1200" dirty="0">
                        <a:solidFill>
                          <a:schemeClr val="dk1"/>
                        </a:solidFill>
                        <a:latin typeface="+mn-lt"/>
                        <a:ea typeface="+mn-ea"/>
                        <a:cs typeface="+mn-cs"/>
                      </a:endParaRPr>
                    </a:p>
                  </a:txBody>
                  <a:tcPr anchor="ctr"/>
                </a:tc>
              </a:tr>
              <a:tr h="85841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&lt;&lt;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（左移）</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它通过在第二个操作数指定的位数将第一个操作数中的所有位向左移动。新位用零填充。将一个值左移一个位置相当于将其乘以</a:t>
                      </a:r>
                      <a:r>
                        <a:rPr lang="en-US" altLang="zh-CN" sz="1400" kern="1200" dirty="0">
                          <a:solidFill>
                            <a:schemeClr val="dk1"/>
                          </a:solidFill>
                          <a:latin typeface="+mn-lt"/>
                          <a:ea typeface="+mn-ea"/>
                          <a:cs typeface="+mn-cs"/>
                        </a:rPr>
                        <a:t>2</a:t>
                      </a:r>
                      <a:r>
                        <a:rPr lang="zh-CN" altLang="en-US" sz="1400" kern="1200" dirty="0">
                          <a:solidFill>
                            <a:schemeClr val="dk1"/>
                          </a:solidFill>
                          <a:latin typeface="+mn-lt"/>
                          <a:ea typeface="+mn-ea"/>
                          <a:cs typeface="+mn-cs"/>
                        </a:rPr>
                        <a:t>，移位两个位置相当于乘以</a:t>
                      </a:r>
                      <a:r>
                        <a:rPr lang="en-US" altLang="zh-CN" sz="1400" kern="1200" dirty="0">
                          <a:solidFill>
                            <a:schemeClr val="dk1"/>
                          </a:solidFill>
                          <a:latin typeface="+mn-lt"/>
                          <a:ea typeface="+mn-ea"/>
                          <a:cs typeface="+mn-cs"/>
                        </a:rPr>
                        <a:t>4</a:t>
                      </a:r>
                      <a:r>
                        <a:rPr lang="zh-CN" altLang="en-US" sz="1400" kern="1200" dirty="0">
                          <a:solidFill>
                            <a:schemeClr val="dk1"/>
                          </a:solidFill>
                          <a:latin typeface="+mn-lt"/>
                          <a:ea typeface="+mn-ea"/>
                          <a:cs typeface="+mn-cs"/>
                        </a:rPr>
                        <a:t>，依此类推。</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&lt;&lt;1 )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4</a:t>
                      </a:r>
                      <a:endParaRPr lang="zh-CN" altLang="en-US" sz="1400" kern="1200" dirty="0">
                        <a:solidFill>
                          <a:schemeClr val="dk1"/>
                        </a:solidFill>
                        <a:latin typeface="+mn-lt"/>
                        <a:ea typeface="+mn-ea"/>
                        <a:cs typeface="+mn-cs"/>
                      </a:endParaRPr>
                    </a:p>
                  </a:txBody>
                  <a:tcPr anchor="ctr"/>
                </a:tc>
              </a:tr>
              <a:tr h="4055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chemeClr val="dk1"/>
                          </a:solidFill>
                        </a:rPr>
                        <a:t>&gt;&gt;</a:t>
                      </a:r>
                      <a:r>
                        <a:rPr lang="zh-CN" altLang="en-US" sz="1400" dirty="0">
                          <a:solidFill>
                            <a:schemeClr val="dk1"/>
                          </a:solidFill>
                        </a:rPr>
                        <a:t>（右移）</a:t>
                      </a:r>
                      <a:endParaRPr lang="en-US" altLang="zh-CN" sz="1400" dirty="0">
                        <a:solidFill>
                          <a:schemeClr val="dk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dk1"/>
                          </a:solidFill>
                        </a:rPr>
                        <a:t>二进制右移运算符。左操作数的值是由右操作数指定的位数来向右移动。</a:t>
                      </a:r>
                    </a:p>
                  </a:txBody>
                  <a:tcPr anchor="ctr"/>
                </a:tc>
                <a:tc>
                  <a:txBody>
                    <a:bodyPr/>
                    <a:lstStyle/>
                    <a:p>
                      <a:pPr marL="0" algn="l" defTabSz="914400" rtl="0" eaLnBrk="1" latinLnBrk="0" hangingPunct="1"/>
                      <a:r>
                        <a:rPr lang="en-US" altLang="zh-CN" sz="1400" kern="1200" dirty="0">
                          <a:solidFill>
                            <a:schemeClr val="dk1"/>
                          </a:solidFill>
                          <a:latin typeface="+mn-lt"/>
                          <a:ea typeface="+mn-ea"/>
                          <a:cs typeface="+mn-cs"/>
                        </a:rPr>
                        <a:t>(a&gt;&gt;1)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1</a:t>
                      </a:r>
                      <a:endParaRPr lang="zh-CN" altLang="en-US" sz="1400" kern="1200" dirty="0">
                        <a:solidFill>
                          <a:schemeClr val="dk1"/>
                        </a:solidFill>
                        <a:latin typeface="+mn-lt"/>
                        <a:ea typeface="+mn-ea"/>
                        <a:cs typeface="+mn-cs"/>
                      </a:endParaRPr>
                    </a:p>
                  </a:txBody>
                  <a:tcPr anchor="ctr"/>
                </a:tc>
              </a:tr>
              <a:tr h="40564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&gt;&gt;&gt;</a:t>
                      </a:r>
                      <a:r>
                        <a:rPr lang="zh-CN" altLang="en-US" sz="1400" kern="1200" dirty="0">
                          <a:solidFill>
                            <a:schemeClr val="tx1">
                              <a:lumMod val="85000"/>
                              <a:lumOff val="15000"/>
                            </a:schemeClr>
                          </a:solidFill>
                          <a:latin typeface="微软雅黑" panose="020B0503020204020204" charset="-122"/>
                          <a:ea typeface="微软雅黑" panose="020B0503020204020204" charset="-122"/>
                          <a:cs typeface="+mn-cs"/>
                        </a:rPr>
                        <a:t>（无符号右移）</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algn="l" defTabSz="914400" rtl="0" eaLnBrk="1" latinLnBrk="0" hangingPunct="1"/>
                      <a:r>
                        <a:rPr lang="zh-CN" altLang="en-US" sz="1400" kern="1200" dirty="0">
                          <a:solidFill>
                            <a:schemeClr val="dk1"/>
                          </a:solidFill>
                          <a:latin typeface="+mn-lt"/>
                          <a:ea typeface="+mn-ea"/>
                          <a:cs typeface="+mn-cs"/>
                        </a:rPr>
                        <a:t>该运算符和</a:t>
                      </a:r>
                      <a:r>
                        <a:rPr lang="en-US" altLang="zh-CN" sz="1400" kern="1200" dirty="0">
                          <a:solidFill>
                            <a:schemeClr val="dk1"/>
                          </a:solidFill>
                          <a:latin typeface="+mn-lt"/>
                          <a:ea typeface="+mn-ea"/>
                          <a:cs typeface="+mn-cs"/>
                        </a:rPr>
                        <a:t>&gt;&gt;</a:t>
                      </a:r>
                      <a:r>
                        <a:rPr lang="zh-CN" altLang="en-US" sz="1400" kern="1200" dirty="0">
                          <a:solidFill>
                            <a:schemeClr val="dk1"/>
                          </a:solidFill>
                          <a:latin typeface="+mn-lt"/>
                          <a:ea typeface="+mn-ea"/>
                          <a:cs typeface="+mn-cs"/>
                        </a:rPr>
                        <a:t>运算符类似，只不过在左边移入的位数总是零。</a:t>
                      </a:r>
                    </a:p>
                  </a:txBody>
                  <a:tcPr anchor="ctr"/>
                </a:tc>
                <a:tc>
                  <a:txBody>
                    <a:bodyPr/>
                    <a:lstStyle/>
                    <a:p>
                      <a:pPr marL="0" algn="l" defTabSz="914400" rtl="0" eaLnBrk="1" latinLnBrk="0" hangingPunct="1"/>
                      <a:r>
                        <a:rPr lang="en-US" altLang="zh-CN" sz="1400" kern="1200" dirty="0">
                          <a:solidFill>
                            <a:schemeClr val="dk1"/>
                          </a:solidFill>
                          <a:latin typeface="+mn-lt"/>
                          <a:ea typeface="+mn-ea"/>
                          <a:cs typeface="+mn-cs"/>
                        </a:rPr>
                        <a:t>(a&gt;&gt;&gt;1) </a:t>
                      </a:r>
                      <a:r>
                        <a:rPr lang="zh-CN" altLang="en-US" sz="1400" kern="1200" dirty="0">
                          <a:solidFill>
                            <a:schemeClr val="dk1"/>
                          </a:solidFill>
                          <a:latin typeface="+mn-lt"/>
                          <a:ea typeface="+mn-ea"/>
                          <a:cs typeface="+mn-cs"/>
                        </a:rPr>
                        <a:t>为</a:t>
                      </a:r>
                      <a:r>
                        <a:rPr lang="en-US" altLang="zh-CN" sz="1400" kern="1200" dirty="0">
                          <a:solidFill>
                            <a:schemeClr val="dk1"/>
                          </a:solidFill>
                          <a:latin typeface="+mn-lt"/>
                          <a:ea typeface="+mn-ea"/>
                          <a:cs typeface="+mn-cs"/>
                        </a:rPr>
                        <a:t>1</a:t>
                      </a:r>
                      <a:endParaRPr lang="zh-CN" altLang="en-US" sz="1400" kern="1200" dirty="0">
                        <a:solidFill>
                          <a:schemeClr val="dk1"/>
                        </a:solidFill>
                        <a:latin typeface="+mn-lt"/>
                        <a:ea typeface="+mn-ea"/>
                        <a:cs typeface="+mn-cs"/>
                      </a:endParaRPr>
                    </a:p>
                  </a:txBody>
                  <a:tcPr anchor="ctr"/>
                </a:tc>
              </a:tr>
            </a:tbl>
          </a:graphicData>
        </a:graphic>
      </p:graphicFrame>
      <p:sp>
        <p:nvSpPr>
          <p:cNvPr id="3" name="Rectangle 3"/>
          <p:cNvSpPr>
            <a:spLocks noChangeArrowheads="1"/>
          </p:cNvSpPr>
          <p:nvPr/>
        </p:nvSpPr>
        <p:spPr bwMode="auto">
          <a:xfrm>
            <a:off x="0" y="1752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ppt_y</p:attrName>
                                        </p:attrNameLst>
                                      </p:cBhvr>
                                      <p:tavLst>
                                        <p:tav tm="0">
                                          <p:val>
                                            <p:strVal val="#ppt_y+#ppt_h*1.125000"/>
                                          </p:val>
                                        </p:tav>
                                        <p:tav tm="100000">
                                          <p:val>
                                            <p:strVal val="#ppt_y"/>
                                          </p:val>
                                        </p:tav>
                                      </p:tavLst>
                                    </p:anim>
                                    <p:animEffect transition="in" filter="wipe(up)">
                                      <p:cBhvr>
                                        <p:cTn id="13" dur="500"/>
                                        <p:tgtEl>
                                          <p:spTgt spid="51"/>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6</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a:t>
              </a:r>
              <a:r>
                <a:rPr lang="zh-CN" altLang="en-US" sz="3200" b="1" dirty="0">
                  <a:solidFill>
                    <a:srgbClr val="06324B"/>
                  </a:solidFill>
                </a:rPr>
                <a:t>其他运算符</a:t>
              </a:r>
              <a:endParaRPr lang="nl-NL" altLang="zh-CN" sz="3200" b="1" dirty="0">
                <a:solidFill>
                  <a:srgbClr val="06324B"/>
                </a:solidFill>
              </a:endParaRPr>
            </a:p>
          </p:txBody>
        </p:sp>
      </p:grpSp>
      <p:sp>
        <p:nvSpPr>
          <p:cNvPr id="3" name="Rectangle 3"/>
          <p:cNvSpPr>
            <a:spLocks noChangeArrowheads="1"/>
          </p:cNvSpPr>
          <p:nvPr/>
        </p:nvSpPr>
        <p:spPr bwMode="auto">
          <a:xfrm>
            <a:off x="0" y="1752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表格 7"/>
          <p:cNvGraphicFramePr>
            <a:graphicFrameLocks noGrp="1"/>
          </p:cNvGraphicFramePr>
          <p:nvPr/>
        </p:nvGraphicFramePr>
        <p:xfrm>
          <a:off x="1447239" y="1269352"/>
          <a:ext cx="9537803" cy="4508750"/>
        </p:xfrm>
        <a:graphic>
          <a:graphicData uri="http://schemas.openxmlformats.org/drawingml/2006/table">
            <a:tbl>
              <a:tblPr firstRow="1" bandRow="1">
                <a:tableStyleId>{7DF18680-E054-41AD-8BC1-D1AEF772440D}</a:tableStyleId>
              </a:tblPr>
              <a:tblGrid>
                <a:gridCol w="1395488"/>
                <a:gridCol w="3887755"/>
                <a:gridCol w="4254560"/>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TypeScript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其他运算符</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62914">
                <a:tc>
                  <a:txBody>
                    <a:bodyPr/>
                    <a:lstStyle/>
                    <a:p>
                      <a:pPr algn="l"/>
                      <a:r>
                        <a:rPr lang="zh-CN" altLang="en-US" sz="2400" dirty="0">
                          <a:solidFill>
                            <a:srgbClr val="06324B"/>
                          </a:solidFill>
                        </a:rPr>
                        <a:t>符号</a:t>
                      </a:r>
                    </a:p>
                  </a:txBody>
                  <a:tcPr/>
                </a:tc>
                <a:tc>
                  <a:txBody>
                    <a:bodyPr/>
                    <a:lstStyle/>
                    <a:p>
                      <a:pPr algn="l"/>
                      <a:r>
                        <a:rPr lang="zh-CN" altLang="en-US" sz="2400" dirty="0">
                          <a:solidFill>
                            <a:srgbClr val="06324B"/>
                          </a:solidFill>
                        </a:rPr>
                        <a:t>描述</a:t>
                      </a:r>
                    </a:p>
                  </a:txBody>
                  <a:tcPr/>
                </a:tc>
                <a:tc>
                  <a:txBody>
                    <a:bodyPr/>
                    <a:lstStyle/>
                    <a:p>
                      <a:r>
                        <a:rPr lang="zh-CN" altLang="en-US" sz="2400" dirty="0">
                          <a:solidFill>
                            <a:srgbClr val="06324B"/>
                          </a:solidFill>
                        </a:rPr>
                        <a:t>实例</a:t>
                      </a:r>
                    </a:p>
                  </a:txBody>
                  <a:tcPr/>
                </a:tc>
              </a:tr>
              <a:tr h="56481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p>
                  </a:txBody>
                  <a:tcPr anchor="ctr"/>
                </a:tc>
                <a:tc>
                  <a:txBody>
                    <a:bodyPr/>
                    <a:lstStyle/>
                    <a:p>
                      <a:pPr marL="0" lvl="0" algn="l" defTabSz="914400" rtl="0" eaLnBrk="1" latinLnBrk="0" hangingPunct="1"/>
                      <a:r>
                        <a:rPr lang="zh-CN" altLang="zh-CN" sz="1400" kern="1200" dirty="0">
                          <a:solidFill>
                            <a:schemeClr val="dk1"/>
                          </a:solidFill>
                          <a:latin typeface="+mn-lt"/>
                          <a:ea typeface="+mn-ea"/>
                          <a:cs typeface="+mn-cs"/>
                        </a:rPr>
                        <a:t>否定运算符</a:t>
                      </a:r>
                      <a:r>
                        <a:rPr lang="en-US" altLang="zh-CN" sz="1400" kern="1200" dirty="0">
                          <a:solidFill>
                            <a:schemeClr val="dk1"/>
                          </a:solidFill>
                          <a:latin typeface="+mn-lt"/>
                          <a:ea typeface="+mn-ea"/>
                          <a:cs typeface="+mn-cs"/>
                        </a:rPr>
                        <a:t>(-)</a:t>
                      </a:r>
                      <a:r>
                        <a:rPr lang="zh-CN" altLang="zh-CN" sz="1400" kern="1200" dirty="0">
                          <a:solidFill>
                            <a:schemeClr val="dk1"/>
                          </a:solidFill>
                          <a:latin typeface="+mn-lt"/>
                          <a:ea typeface="+mn-ea"/>
                          <a:cs typeface="+mn-cs"/>
                        </a:rPr>
                        <a:t>，变化的值的符号。</a:t>
                      </a:r>
                    </a:p>
                  </a:txBody>
                  <a:tcPr anchor="ctr"/>
                </a:tc>
                <a:tc>
                  <a:txBody>
                    <a:bodyPr/>
                    <a:lstStyle/>
                    <a:p>
                      <a:pPr marL="0" algn="l" defTabSz="914400" rtl="0" eaLnBrk="1" latinLnBrk="0" hangingPunct="1"/>
                      <a:r>
                        <a:rPr lang="en-US" altLang="zh-CN" sz="1400" kern="1200" dirty="0">
                          <a:solidFill>
                            <a:schemeClr val="dk1"/>
                          </a:solidFill>
                          <a:latin typeface="+mn-lt"/>
                          <a:ea typeface="+mn-ea"/>
                          <a:cs typeface="+mn-cs"/>
                        </a:rPr>
                        <a:t>a = 10, -a = -10;</a:t>
                      </a:r>
                      <a:endParaRPr lang="zh-CN" altLang="en-US" sz="1400" kern="1200" dirty="0">
                        <a:solidFill>
                          <a:schemeClr val="dk1"/>
                        </a:solidFill>
                        <a:latin typeface="+mn-lt"/>
                        <a:ea typeface="+mn-ea"/>
                        <a:cs typeface="+mn-cs"/>
                      </a:endParaRPr>
                    </a:p>
                  </a:txBody>
                  <a:tcPr anchor="ctr"/>
                </a:tc>
              </a:tr>
              <a:tr h="58595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p>
                  </a:txBody>
                  <a:tcPr anchor="ctr"/>
                </a:tc>
                <a:tc>
                  <a:txBody>
                    <a:bodyPr/>
                    <a:lstStyle/>
                    <a:p>
                      <a:pPr marL="0" lvl="0" algn="l" defTabSz="914400" rtl="0" eaLnBrk="1" latinLnBrk="0" hangingPunct="1"/>
                      <a:r>
                        <a:rPr lang="zh-CN" altLang="zh-CN" sz="1400" kern="1200" dirty="0">
                          <a:solidFill>
                            <a:schemeClr val="dk1"/>
                          </a:solidFill>
                          <a:latin typeface="+mn-lt"/>
                          <a:ea typeface="+mn-ea"/>
                          <a:cs typeface="+mn-cs"/>
                        </a:rPr>
                        <a:t>连接运算符</a:t>
                      </a:r>
                      <a:r>
                        <a:rPr lang="en-US" altLang="zh-CN" sz="1400" kern="1200" dirty="0">
                          <a:solidFill>
                            <a:schemeClr val="dk1"/>
                          </a:solidFill>
                          <a:latin typeface="+mn-lt"/>
                          <a:ea typeface="+mn-ea"/>
                          <a:cs typeface="+mn-cs"/>
                        </a:rPr>
                        <a:t>(+)</a:t>
                      </a:r>
                      <a:r>
                        <a:rPr lang="zh-CN" altLang="zh-CN" sz="1400" kern="1200" dirty="0">
                          <a:solidFill>
                            <a:schemeClr val="dk1"/>
                          </a:solidFill>
                          <a:latin typeface="+mn-lt"/>
                          <a:ea typeface="+mn-ea"/>
                          <a:cs typeface="+mn-cs"/>
                        </a:rPr>
                        <a:t>，用于字符串操作；</a:t>
                      </a: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 “</a:t>
                      </a:r>
                      <a:r>
                        <a:rPr lang="en-US" sz="1400" kern="1200" dirty="0" err="1">
                          <a:solidFill>
                            <a:schemeClr val="dk1"/>
                          </a:solidFill>
                          <a:latin typeface="+mn-lt"/>
                          <a:ea typeface="+mn-ea"/>
                          <a:cs typeface="+mn-cs"/>
                        </a:rPr>
                        <a:t>hello,”,b</a:t>
                      </a:r>
                      <a:r>
                        <a:rPr lang="en-US" sz="1400" kern="1200" dirty="0">
                          <a:solidFill>
                            <a:schemeClr val="dk1"/>
                          </a:solidFill>
                          <a:latin typeface="+mn-lt"/>
                          <a:ea typeface="+mn-ea"/>
                          <a:cs typeface="+mn-cs"/>
                        </a:rPr>
                        <a:t> =“</a:t>
                      </a:r>
                      <a:r>
                        <a:rPr lang="en-US" sz="1400" kern="1200" dirty="0" err="1">
                          <a:solidFill>
                            <a:schemeClr val="dk1"/>
                          </a:solidFill>
                          <a:latin typeface="+mn-lt"/>
                          <a:ea typeface="+mn-ea"/>
                          <a:cs typeface="+mn-cs"/>
                        </a:rPr>
                        <a:t>ts</a:t>
                      </a:r>
                      <a:r>
                        <a:rPr lang="en-US" sz="1400" kern="1200" dirty="0">
                          <a:solidFill>
                            <a:schemeClr val="dk1"/>
                          </a:solidFill>
                          <a:latin typeface="+mn-lt"/>
                          <a:ea typeface="+mn-ea"/>
                          <a:cs typeface="+mn-cs"/>
                        </a:rPr>
                        <a:t>!”,</a:t>
                      </a:r>
                      <a:r>
                        <a:rPr lang="en-US" sz="1400" kern="1200" dirty="0" err="1">
                          <a:solidFill>
                            <a:schemeClr val="dk1"/>
                          </a:solidFill>
                          <a:latin typeface="+mn-lt"/>
                          <a:ea typeface="+mn-ea"/>
                          <a:cs typeface="+mn-cs"/>
                        </a:rPr>
                        <a:t>a+b</a:t>
                      </a:r>
                      <a:r>
                        <a:rPr lang="en-US" sz="1400" kern="1200" dirty="0">
                          <a:solidFill>
                            <a:schemeClr val="dk1"/>
                          </a:solidFill>
                          <a:latin typeface="+mn-lt"/>
                          <a:ea typeface="+mn-ea"/>
                          <a:cs typeface="+mn-cs"/>
                        </a:rPr>
                        <a:t> =“</a:t>
                      </a:r>
                      <a:r>
                        <a:rPr lang="en-US" sz="1400" kern="1200" dirty="0" err="1">
                          <a:solidFill>
                            <a:schemeClr val="dk1"/>
                          </a:solidFill>
                          <a:latin typeface="+mn-lt"/>
                          <a:ea typeface="+mn-ea"/>
                          <a:cs typeface="+mn-cs"/>
                        </a:rPr>
                        <a:t>hello,ts</a:t>
                      </a:r>
                      <a:r>
                        <a:rPr lang="en-US" sz="1400" kern="1200" dirty="0">
                          <a:solidFill>
                            <a:schemeClr val="dk1"/>
                          </a:solidFill>
                          <a:latin typeface="+mn-lt"/>
                          <a:ea typeface="+mn-ea"/>
                          <a:cs typeface="+mn-cs"/>
                        </a:rPr>
                        <a:t>!”</a:t>
                      </a:r>
                      <a:endParaRPr lang="zh-CN" altLang="en-US" sz="1400" kern="1200" dirty="0">
                        <a:solidFill>
                          <a:schemeClr val="dk1"/>
                        </a:solidFill>
                        <a:latin typeface="+mn-lt"/>
                        <a:ea typeface="+mn-ea"/>
                        <a:cs typeface="+mn-cs"/>
                      </a:endParaRPr>
                    </a:p>
                  </a:txBody>
                  <a:tcPr anchor="ctr"/>
                </a:tc>
              </a:tr>
              <a:tr h="95046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rPr>
                        <a:t>?:</a:t>
                      </a:r>
                    </a:p>
                  </a:txBody>
                  <a:tcPr anchor="ctr"/>
                </a:tc>
                <a:tc>
                  <a:txBody>
                    <a:bodyPr/>
                    <a:lstStyle/>
                    <a:p>
                      <a:pPr marL="0" lvl="0" algn="l" defTabSz="914400" rtl="0" eaLnBrk="1" latinLnBrk="0" hangingPunct="1"/>
                      <a:r>
                        <a:rPr lang="zh-CN" altLang="zh-CN" sz="1400" kern="1200" dirty="0">
                          <a:solidFill>
                            <a:schemeClr val="dk1"/>
                          </a:solidFill>
                          <a:latin typeface="+mn-lt"/>
                          <a:ea typeface="+mn-ea"/>
                          <a:cs typeface="+mn-cs"/>
                        </a:rPr>
                        <a:t>用来表示一个条件表达式。（也称为三元运算符</a:t>
                      </a:r>
                      <a:r>
                        <a:rPr lang="en-US" altLang="zh-CN" sz="1400" kern="1200" dirty="0">
                          <a:solidFill>
                            <a:schemeClr val="dk1"/>
                          </a:solidFill>
                          <a:latin typeface="+mn-lt"/>
                          <a:ea typeface="+mn-ea"/>
                          <a:cs typeface="+mn-cs"/>
                        </a:rPr>
                        <a:t>/</a:t>
                      </a:r>
                      <a:r>
                        <a:rPr lang="zh-CN" altLang="zh-CN" sz="1400" kern="1200" dirty="0">
                          <a:solidFill>
                            <a:schemeClr val="dk1"/>
                          </a:solidFill>
                          <a:latin typeface="+mn-lt"/>
                          <a:ea typeface="+mn-ea"/>
                          <a:cs typeface="+mn-cs"/>
                        </a:rPr>
                        <a:t>三目运算符），</a:t>
                      </a:r>
                      <a:endParaRPr lang="en-US" altLang="zh-CN" sz="1400" kern="1200" dirty="0">
                        <a:solidFill>
                          <a:schemeClr val="dk1"/>
                        </a:solidFill>
                        <a:latin typeface="+mn-lt"/>
                        <a:ea typeface="+mn-ea"/>
                        <a:cs typeface="+mn-cs"/>
                      </a:endParaRPr>
                    </a:p>
                    <a:p>
                      <a:pPr marL="0" lvl="0" algn="l" defTabSz="914400" rtl="0" eaLnBrk="1" latinLnBrk="0" hangingPunct="1"/>
                      <a:r>
                        <a:rPr lang="zh-CN" altLang="zh-CN" sz="1400" kern="1200" dirty="0">
                          <a:solidFill>
                            <a:schemeClr val="dk1"/>
                          </a:solidFill>
                          <a:latin typeface="+mn-lt"/>
                          <a:ea typeface="+mn-ea"/>
                          <a:cs typeface="+mn-cs"/>
                        </a:rPr>
                        <a:t>语法格式：</a:t>
                      </a:r>
                      <a:r>
                        <a:rPr lang="en-US" altLang="zh-CN" sz="1400" kern="1200" dirty="0">
                          <a:solidFill>
                            <a:schemeClr val="dk1"/>
                          </a:solidFill>
                          <a:latin typeface="+mn-lt"/>
                          <a:ea typeface="+mn-ea"/>
                          <a:cs typeface="+mn-cs"/>
                        </a:rPr>
                        <a:t>Expr ? Result1 : Result2;</a:t>
                      </a:r>
                      <a:endParaRPr lang="zh-CN" altLang="zh-CN" sz="1400" kern="1200" dirty="0">
                        <a:solidFill>
                          <a:schemeClr val="dk1"/>
                        </a:solidFill>
                        <a:latin typeface="+mn-lt"/>
                        <a:ea typeface="+mn-ea"/>
                        <a:cs typeface="+mn-cs"/>
                      </a:endParaRPr>
                    </a:p>
                    <a:p>
                      <a:pPr marL="0" algn="l" defTabSz="914400" rtl="0" eaLnBrk="1" latinLnBrk="0" hangingPunct="1"/>
                      <a:r>
                        <a:rPr lang="en-US" altLang="zh-CN" sz="1400" kern="1200" dirty="0">
                          <a:solidFill>
                            <a:schemeClr val="dk1"/>
                          </a:solidFill>
                          <a:latin typeface="+mn-lt"/>
                          <a:ea typeface="+mn-ea"/>
                          <a:cs typeface="+mn-cs"/>
                        </a:rPr>
                        <a:t>Expr -</a:t>
                      </a:r>
                      <a:r>
                        <a:rPr lang="zh-CN" altLang="zh-CN" sz="1400" kern="1200" dirty="0">
                          <a:solidFill>
                            <a:schemeClr val="dk1"/>
                          </a:solidFill>
                          <a:latin typeface="+mn-lt"/>
                          <a:ea typeface="+mn-ea"/>
                          <a:cs typeface="+mn-cs"/>
                        </a:rPr>
                        <a:t>指的是条件表达式</a:t>
                      </a:r>
                      <a:r>
                        <a:rPr lang="zh-CN" altLang="en-US" sz="1400" kern="1200" dirty="0">
                          <a:solidFill>
                            <a:schemeClr val="dk1"/>
                          </a:solidFill>
                          <a:latin typeface="+mn-lt"/>
                          <a:ea typeface="+mn-ea"/>
                          <a:cs typeface="+mn-cs"/>
                        </a:rPr>
                        <a:t>；</a:t>
                      </a:r>
                      <a:endParaRPr lang="zh-CN" altLang="zh-CN" sz="1400" kern="1200" dirty="0">
                        <a:solidFill>
                          <a:schemeClr val="dk1"/>
                        </a:solidFill>
                        <a:latin typeface="+mn-lt"/>
                        <a:ea typeface="+mn-ea"/>
                        <a:cs typeface="+mn-cs"/>
                      </a:endParaRPr>
                    </a:p>
                    <a:p>
                      <a:pPr marL="0" algn="l" defTabSz="914400" rtl="0" eaLnBrk="1" latinLnBrk="0" hangingPunct="1"/>
                      <a:r>
                        <a:rPr lang="en-US" altLang="zh-CN" sz="1400" kern="1200" dirty="0">
                          <a:solidFill>
                            <a:schemeClr val="dk1"/>
                          </a:solidFill>
                          <a:latin typeface="+mn-lt"/>
                          <a:ea typeface="+mn-ea"/>
                          <a:cs typeface="+mn-cs"/>
                        </a:rPr>
                        <a:t>Result1 -</a:t>
                      </a:r>
                      <a:r>
                        <a:rPr lang="zh-CN" altLang="zh-CN" sz="1400" kern="1200" dirty="0">
                          <a:solidFill>
                            <a:schemeClr val="dk1"/>
                          </a:solidFill>
                          <a:latin typeface="+mn-lt"/>
                          <a:ea typeface="+mn-ea"/>
                          <a:cs typeface="+mn-cs"/>
                        </a:rPr>
                        <a:t>如果条件为真返回的值</a:t>
                      </a:r>
                      <a:r>
                        <a:rPr lang="zh-CN" altLang="en-US" sz="1400" kern="1200" dirty="0">
                          <a:solidFill>
                            <a:schemeClr val="dk1"/>
                          </a:solidFill>
                          <a:latin typeface="+mn-lt"/>
                          <a:ea typeface="+mn-ea"/>
                          <a:cs typeface="+mn-cs"/>
                        </a:rPr>
                        <a:t>；</a:t>
                      </a:r>
                      <a:endParaRPr lang="zh-CN" altLang="zh-CN" sz="1400" kern="1200" dirty="0">
                        <a:solidFill>
                          <a:schemeClr val="dk1"/>
                        </a:solidFill>
                        <a:latin typeface="+mn-lt"/>
                        <a:ea typeface="+mn-ea"/>
                        <a:cs typeface="+mn-cs"/>
                      </a:endParaRPr>
                    </a:p>
                    <a:p>
                      <a:pPr marL="0" algn="l" defTabSz="914400" rtl="0" eaLnBrk="1" latinLnBrk="0" hangingPunct="1"/>
                      <a:r>
                        <a:rPr lang="en-US" altLang="zh-CN" sz="1400" kern="1200" dirty="0">
                          <a:solidFill>
                            <a:schemeClr val="dk1"/>
                          </a:solidFill>
                          <a:latin typeface="+mn-lt"/>
                          <a:ea typeface="+mn-ea"/>
                          <a:cs typeface="+mn-cs"/>
                        </a:rPr>
                        <a:t>Result2 -</a:t>
                      </a:r>
                      <a:r>
                        <a:rPr lang="zh-CN" altLang="zh-CN" sz="1400" kern="1200" dirty="0">
                          <a:solidFill>
                            <a:schemeClr val="dk1"/>
                          </a:solidFill>
                          <a:latin typeface="+mn-lt"/>
                          <a:ea typeface="+mn-ea"/>
                          <a:cs typeface="+mn-cs"/>
                        </a:rPr>
                        <a:t>如果条件为假返回的值</a:t>
                      </a:r>
                      <a:r>
                        <a:rPr lang="zh-CN" altLang="en-US" sz="1400" kern="1200" dirty="0">
                          <a:solidFill>
                            <a:schemeClr val="dk1"/>
                          </a:solidFill>
                          <a:latin typeface="+mn-lt"/>
                          <a:ea typeface="+mn-ea"/>
                          <a:cs typeface="+mn-cs"/>
                        </a:rPr>
                        <a:t>；</a:t>
                      </a:r>
                      <a:endParaRPr lang="zh-CN" altLang="zh-CN" sz="1400" kern="1200" dirty="0">
                        <a:solidFill>
                          <a:schemeClr val="dk1"/>
                        </a:solidFill>
                        <a:latin typeface="+mn-lt"/>
                        <a:ea typeface="+mn-ea"/>
                        <a:cs typeface="+mn-cs"/>
                      </a:endParaRP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 1,b=2;</a:t>
                      </a:r>
                    </a:p>
                    <a:p>
                      <a:pPr marL="0" algn="l" defTabSz="914400" rtl="0" eaLnBrk="1" latinLnBrk="0" hangingPunct="1"/>
                      <a:r>
                        <a:rPr lang="en-US" altLang="zh-CN" sz="1400" kern="1200" dirty="0">
                          <a:solidFill>
                            <a:schemeClr val="dk1"/>
                          </a:solidFill>
                          <a:latin typeface="+mn-lt"/>
                          <a:ea typeface="+mn-ea"/>
                          <a:cs typeface="+mn-cs"/>
                        </a:rPr>
                        <a:t>a &gt; b ? </a:t>
                      </a:r>
                      <a:r>
                        <a:rPr lang="en-US" altLang="zh-CN" sz="1400" kern="1200" dirty="0" err="1">
                          <a:solidFill>
                            <a:schemeClr val="dk1"/>
                          </a:solidFill>
                          <a:latin typeface="+mn-lt"/>
                          <a:ea typeface="+mn-ea"/>
                          <a:cs typeface="+mn-cs"/>
                        </a:rPr>
                        <a:t>a+b</a:t>
                      </a:r>
                      <a:r>
                        <a:rPr lang="en-US" altLang="zh-CN" sz="1400" kern="1200" dirty="0">
                          <a:solidFill>
                            <a:schemeClr val="dk1"/>
                          </a:solidFill>
                          <a:latin typeface="+mn-lt"/>
                          <a:ea typeface="+mn-ea"/>
                          <a:cs typeface="+mn-cs"/>
                        </a:rPr>
                        <a:t> : a-b;</a:t>
                      </a:r>
                    </a:p>
                    <a:p>
                      <a:pPr marL="0" algn="l" defTabSz="914400" rtl="0" eaLnBrk="1" latinLnBrk="0" hangingPunct="1"/>
                      <a:endParaRPr lang="zh-CN" altLang="en-US" sz="1400" kern="1200" dirty="0">
                        <a:solidFill>
                          <a:schemeClr val="dk1"/>
                        </a:solidFill>
                        <a:latin typeface="+mn-lt"/>
                        <a:ea typeface="+mn-ea"/>
                        <a:cs typeface="+mn-cs"/>
                      </a:endParaRPr>
                    </a:p>
                  </a:txBody>
                  <a:tcPr anchor="ctr"/>
                </a:tc>
              </a:tr>
              <a:tr h="37630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err="1">
                          <a:solidFill>
                            <a:schemeClr val="tx1">
                              <a:lumMod val="85000"/>
                              <a:lumOff val="15000"/>
                            </a:schemeClr>
                          </a:solidFill>
                          <a:latin typeface="微软雅黑" panose="020B0503020204020204" charset="-122"/>
                          <a:ea typeface="微软雅黑" panose="020B0503020204020204" charset="-122"/>
                          <a:cs typeface="+mn-cs"/>
                        </a:rPr>
                        <a:t>typeof</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latin typeface="+mn-lt"/>
                          <a:ea typeface="+mn-ea"/>
                          <a:cs typeface="+mn-cs"/>
                        </a:rPr>
                        <a:t>一元运算符，返回操作数的数据类型。</a:t>
                      </a:r>
                      <a:endParaRPr lang="zh-CN" altLang="en-US" sz="1400" kern="1200" dirty="0">
                        <a:solidFill>
                          <a:schemeClr val="dk1"/>
                        </a:solidFill>
                        <a:latin typeface="+mn-lt"/>
                        <a:ea typeface="+mn-ea"/>
                        <a:cs typeface="+mn-cs"/>
                      </a:endParaRPr>
                    </a:p>
                  </a:txBody>
                  <a:tcPr anchor="ctr"/>
                </a:tc>
                <a:tc>
                  <a:txBody>
                    <a:bodyPr/>
                    <a:lstStyle/>
                    <a:p>
                      <a:pPr marL="0" algn="l" defTabSz="914400" rtl="0" eaLnBrk="1" latinLnBrk="0" hangingPunct="1"/>
                      <a:r>
                        <a:rPr lang="en-US" sz="1400" kern="1200" dirty="0">
                          <a:solidFill>
                            <a:schemeClr val="dk1"/>
                          </a:solidFill>
                          <a:latin typeface="+mn-lt"/>
                          <a:ea typeface="+mn-ea"/>
                          <a:cs typeface="+mn-cs"/>
                        </a:rPr>
                        <a:t>a = 1;  </a:t>
                      </a:r>
                      <a:r>
                        <a:rPr lang="en-US" sz="1400" kern="1200" dirty="0" err="1">
                          <a:solidFill>
                            <a:schemeClr val="dk1"/>
                          </a:solidFill>
                          <a:latin typeface="+mn-lt"/>
                          <a:ea typeface="+mn-ea"/>
                          <a:cs typeface="+mn-cs"/>
                        </a:rPr>
                        <a:t>typeof</a:t>
                      </a:r>
                      <a:r>
                        <a:rPr lang="en-US" sz="1400" kern="1200" dirty="0">
                          <a:solidFill>
                            <a:schemeClr val="dk1"/>
                          </a:solidFill>
                          <a:latin typeface="+mn-lt"/>
                          <a:ea typeface="+mn-ea"/>
                          <a:cs typeface="+mn-cs"/>
                        </a:rPr>
                        <a:t>(a) == number;</a:t>
                      </a:r>
                      <a:endParaRPr lang="zh-CN" altLang="en-US" sz="1400" kern="1200" dirty="0">
                        <a:solidFill>
                          <a:schemeClr val="dk1"/>
                        </a:solidFill>
                        <a:latin typeface="+mn-lt"/>
                        <a:ea typeface="+mn-ea"/>
                        <a:cs typeface="+mn-cs"/>
                      </a:endParaRPr>
                    </a:p>
                  </a:txBody>
                  <a:tcPr anchor="ct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err="1">
                          <a:solidFill>
                            <a:schemeClr val="tx1">
                              <a:lumMod val="85000"/>
                              <a:lumOff val="15000"/>
                            </a:schemeClr>
                          </a:solidFill>
                          <a:latin typeface="微软雅黑" panose="020B0503020204020204" charset="-122"/>
                          <a:ea typeface="微软雅黑" panose="020B0503020204020204" charset="-122"/>
                          <a:cs typeface="+mn-cs"/>
                        </a:rPr>
                        <a:t>instanceof</a:t>
                      </a:r>
                      <a:endParaRPr lang="en-US" altLang="zh-CN" sz="1400" kern="1200" dirty="0">
                        <a:solidFill>
                          <a:schemeClr val="tx1">
                            <a:lumMod val="85000"/>
                            <a:lumOff val="15000"/>
                          </a:schemeClr>
                        </a:solidFill>
                        <a:latin typeface="微软雅黑" panose="020B0503020204020204" charset="-122"/>
                        <a:ea typeface="微软雅黑" panose="020B050302020402020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kern="1200" dirty="0">
                          <a:solidFill>
                            <a:schemeClr val="dk1"/>
                          </a:solidFill>
                          <a:latin typeface="+mn-lt"/>
                          <a:ea typeface="+mn-ea"/>
                          <a:cs typeface="+mn-cs"/>
                        </a:rPr>
                        <a:t>和类型运算符类似，</a:t>
                      </a:r>
                      <a:r>
                        <a:rPr lang="zh-CN" altLang="zh-CN" sz="1400" kern="1200" dirty="0">
                          <a:solidFill>
                            <a:schemeClr val="dk1"/>
                          </a:solidFill>
                          <a:latin typeface="+mn-lt"/>
                          <a:ea typeface="+mn-ea"/>
                          <a:cs typeface="+mn-cs"/>
                        </a:rPr>
                        <a:t>检测一个对象是否是一个</a:t>
                      </a:r>
                      <a:r>
                        <a:rPr lang="en-US" altLang="zh-CN" sz="1400" kern="1200" dirty="0">
                          <a:solidFill>
                            <a:schemeClr val="dk1"/>
                          </a:solidFill>
                          <a:latin typeface="+mn-lt"/>
                          <a:ea typeface="+mn-ea"/>
                          <a:cs typeface="+mn-cs"/>
                        </a:rPr>
                        <a:t>(</a:t>
                      </a:r>
                      <a:r>
                        <a:rPr lang="zh-CN" altLang="en-US" sz="1400" kern="1200" dirty="0">
                          <a:solidFill>
                            <a:schemeClr val="dk1"/>
                          </a:solidFill>
                          <a:latin typeface="+mn-lt"/>
                          <a:ea typeface="+mn-ea"/>
                          <a:cs typeface="+mn-cs"/>
                        </a:rPr>
                        <a:t>明确的</a:t>
                      </a:r>
                      <a:r>
                        <a:rPr lang="en-US" altLang="zh-CN" sz="1400" kern="1200" dirty="0">
                          <a:solidFill>
                            <a:schemeClr val="dk1"/>
                          </a:solidFill>
                          <a:latin typeface="+mn-lt"/>
                          <a:ea typeface="+mn-ea"/>
                          <a:cs typeface="+mn-cs"/>
                        </a:rPr>
                        <a:t>)</a:t>
                      </a:r>
                      <a:r>
                        <a:rPr lang="zh-CN" altLang="zh-CN" sz="1400" kern="1200" dirty="0">
                          <a:solidFill>
                            <a:schemeClr val="dk1"/>
                          </a:solidFill>
                          <a:latin typeface="+mn-lt"/>
                          <a:ea typeface="+mn-ea"/>
                          <a:cs typeface="+mn-cs"/>
                        </a:rPr>
                        <a:t>特定类型或没有。</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400" kern="1200" dirty="0">
                        <a:solidFill>
                          <a:schemeClr val="dk1"/>
                        </a:solidFill>
                        <a:latin typeface="+mn-lt"/>
                        <a:ea typeface="+mn-ea"/>
                        <a:cs typeface="+mn-cs"/>
                      </a:endParaRPr>
                    </a:p>
                  </a:txBody>
                  <a:tcPr anchor="ctr"/>
                </a:tc>
                <a:tc>
                  <a:txBody>
                    <a:bodyPr/>
                    <a:lstStyle/>
                    <a:p>
                      <a:pPr fontAlgn="base"/>
                      <a:r>
                        <a:rPr lang="en-US" altLang="zh-CN" sz="1400" kern="1200" dirty="0">
                          <a:solidFill>
                            <a:schemeClr val="dk1"/>
                          </a:solidFill>
                          <a:latin typeface="+mn-lt"/>
                          <a:ea typeface="+mn-ea"/>
                          <a:cs typeface="+mn-cs"/>
                        </a:rPr>
                        <a:t>var </a:t>
                      </a:r>
                      <a:r>
                        <a:rPr lang="en-US" altLang="zh-CN" sz="1400" kern="1200" dirty="0" err="1">
                          <a:solidFill>
                            <a:schemeClr val="dk1"/>
                          </a:solidFill>
                          <a:latin typeface="+mn-lt"/>
                          <a:ea typeface="+mn-ea"/>
                          <a:cs typeface="+mn-cs"/>
                        </a:rPr>
                        <a:t>oStringObject</a:t>
                      </a:r>
                      <a:r>
                        <a:rPr lang="en-US" altLang="zh-CN" sz="1400" kern="1200" dirty="0">
                          <a:solidFill>
                            <a:schemeClr val="dk1"/>
                          </a:solidFill>
                          <a:latin typeface="+mn-lt"/>
                          <a:ea typeface="+mn-ea"/>
                          <a:cs typeface="+mn-cs"/>
                        </a:rPr>
                        <a:t> = new String("hello world"); </a:t>
                      </a:r>
                    </a:p>
                    <a:p>
                      <a:pPr fontAlgn="base"/>
                      <a:r>
                        <a:rPr lang="en-US" altLang="zh-CN" sz="1400" kern="1200" dirty="0">
                          <a:solidFill>
                            <a:schemeClr val="dk1"/>
                          </a:solidFill>
                          <a:latin typeface="+mn-lt"/>
                          <a:ea typeface="+mn-ea"/>
                          <a:cs typeface="+mn-cs"/>
                        </a:rPr>
                        <a:t>console.log(</a:t>
                      </a:r>
                      <a:r>
                        <a:rPr lang="en-US" altLang="zh-CN" sz="1400" kern="1200" dirty="0" err="1">
                          <a:solidFill>
                            <a:schemeClr val="dk1"/>
                          </a:solidFill>
                          <a:latin typeface="+mn-lt"/>
                          <a:ea typeface="+mn-ea"/>
                          <a:cs typeface="+mn-cs"/>
                        </a:rPr>
                        <a:t>oStringObject</a:t>
                      </a:r>
                      <a:r>
                        <a:rPr lang="en-US" altLang="zh-CN" sz="1400" kern="1200" dirty="0">
                          <a:solidFill>
                            <a:schemeClr val="dk1"/>
                          </a:solidFill>
                          <a:latin typeface="+mn-lt"/>
                          <a:ea typeface="+mn-ea"/>
                          <a:cs typeface="+mn-cs"/>
                        </a:rPr>
                        <a:t> </a:t>
                      </a:r>
                      <a:r>
                        <a:rPr lang="en-US" altLang="zh-CN" sz="1400" kern="1200" dirty="0" err="1">
                          <a:solidFill>
                            <a:schemeClr val="dk1"/>
                          </a:solidFill>
                          <a:latin typeface="+mn-lt"/>
                          <a:ea typeface="+mn-ea"/>
                          <a:cs typeface="+mn-cs"/>
                        </a:rPr>
                        <a:t>instanceof</a:t>
                      </a:r>
                      <a:r>
                        <a:rPr lang="en-US" altLang="zh-CN" sz="1400" kern="1200" dirty="0">
                          <a:solidFill>
                            <a:schemeClr val="dk1"/>
                          </a:solidFill>
                          <a:latin typeface="+mn-lt"/>
                          <a:ea typeface="+mn-ea"/>
                          <a:cs typeface="+mn-cs"/>
                        </a:rPr>
                        <a:t> String); //true</a:t>
                      </a:r>
                    </a:p>
                  </a:txBody>
                  <a:tcPr anchor="ctr"/>
                </a:tc>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0"/>
          <p:cNvSpPr txBox="1">
            <a:spLocks noChangeArrowheads="1"/>
          </p:cNvSpPr>
          <p:nvPr/>
        </p:nvSpPr>
        <p:spPr bwMode="auto">
          <a:xfrm>
            <a:off x="1429192" y="1176475"/>
            <a:ext cx="5201763" cy="111607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if</a:t>
            </a:r>
            <a:r>
              <a:rPr lang="zh-CN"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if-else, if-else-if</a:t>
            </a:r>
            <a:r>
              <a:rPr lang="zh-CN"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语句，对应流程图如下：</a:t>
            </a:r>
            <a:endPar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defTabSz="1088390">
              <a:lnSpc>
                <a:spcPct val="150000"/>
              </a:lnSpc>
            </a:pPr>
            <a:r>
              <a:rPr lang="zh-CN" altLang="zh-CN" kern="100" dirty="0">
                <a:latin typeface="等线" panose="02010600030101010101" charset="-122"/>
                <a:ea typeface="等线" panose="02010600030101010101" charset="-122"/>
                <a:cs typeface="Times New Roman" panose="02020603050405020304" pitchFamily="18" charset="0"/>
              </a:rPr>
              <a:t>注：</a:t>
            </a:r>
            <a:r>
              <a:rPr lang="zh-CN" altLang="en-US" kern="100" dirty="0">
                <a:latin typeface="等线" panose="02010600030101010101" charset="-122"/>
                <a:ea typeface="等线" panose="02010600030101010101" charset="-122"/>
                <a:cs typeface="Times New Roman" panose="02020603050405020304" pitchFamily="18" charset="0"/>
              </a:rPr>
              <a:t>以下语句</a:t>
            </a:r>
            <a:r>
              <a:rPr lang="zh-CN" altLang="zh-CN" kern="100" dirty="0">
                <a:latin typeface="等线" panose="02010600030101010101" charset="-122"/>
                <a:ea typeface="等线" panose="02010600030101010101" charset="-122"/>
                <a:cs typeface="Times New Roman" panose="02020603050405020304" pitchFamily="18" charset="0"/>
              </a:rPr>
              <a:t>可以任意嵌套；</a:t>
            </a:r>
            <a:endParaRPr lang="en-US" altLang="zh-CN"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defTabSz="1088390">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p>
        </p:txBody>
      </p:sp>
      <p:grpSp>
        <p:nvGrpSpPr>
          <p:cNvPr id="3" name="组合 2"/>
          <p:cNvGrpSpPr/>
          <p:nvPr/>
        </p:nvGrpSpPr>
        <p:grpSpPr>
          <a:xfrm>
            <a:off x="466111" y="377370"/>
            <a:ext cx="7732027" cy="651489"/>
            <a:chOff x="466111" y="377370"/>
            <a:chExt cx="7732027"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 name="文本框 4"/>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流程控制语句</a:t>
              </a:r>
              <a:endParaRPr lang="nl-NL" altLang="zh-CN" sz="3200" b="1" dirty="0">
                <a:solidFill>
                  <a:srgbClr val="06324B"/>
                </a:solidFill>
              </a:endParaRPr>
            </a:p>
          </p:txBody>
        </p:sp>
        <p:sp>
          <p:nvSpPr>
            <p:cNvPr id="2" name="矩形 1"/>
            <p:cNvSpPr/>
            <p:nvPr/>
          </p:nvSpPr>
          <p:spPr>
            <a:xfrm>
              <a:off x="612961" y="518448"/>
              <a:ext cx="357790" cy="369332"/>
            </a:xfrm>
            <a:prstGeom prst="rect">
              <a:avLst/>
            </a:prstGeom>
          </p:spPr>
          <p:txBody>
            <a:bodyPr wrap="none">
              <a:spAutoFit/>
            </a:bodyPr>
            <a:lstStyle/>
            <a:p>
              <a:pPr algn="ctr"/>
              <a:r>
                <a:rPr kumimoji="1" lang="en-US" altLang="zh-CN" dirty="0">
                  <a:solidFill>
                    <a:schemeClr val="bg1"/>
                  </a:solidFill>
                </a:rPr>
                <a:t>III</a:t>
              </a:r>
              <a:endParaRPr kumimoji="1" lang="zh-CN" altLang="en-US" dirty="0">
                <a:solidFill>
                  <a:schemeClr val="bg1"/>
                </a:solidFill>
              </a:endParaRPr>
            </a:p>
          </p:txBody>
        </p:sp>
      </p:grpSp>
      <p:grpSp>
        <p:nvGrpSpPr>
          <p:cNvPr id="23" name="组合 22"/>
          <p:cNvGrpSpPr/>
          <p:nvPr/>
        </p:nvGrpSpPr>
        <p:grpSpPr>
          <a:xfrm>
            <a:off x="1159416" y="2611457"/>
            <a:ext cx="9873168" cy="3131172"/>
            <a:chOff x="1065036" y="2611457"/>
            <a:chExt cx="9873168" cy="3131172"/>
          </a:xfrm>
        </p:grpSpPr>
        <p:pic>
          <p:nvPicPr>
            <p:cNvPr id="7" name="图片 6"/>
            <p:cNvPicPr>
              <a:picLocks noChangeAspect="1"/>
            </p:cNvPicPr>
            <p:nvPr/>
          </p:nvPicPr>
          <p:blipFill>
            <a:blip r:embed="rId2"/>
            <a:stretch>
              <a:fillRect/>
            </a:stretch>
          </p:blipFill>
          <p:spPr>
            <a:xfrm>
              <a:off x="1065036" y="2611457"/>
              <a:ext cx="1759643" cy="3131172"/>
            </a:xfrm>
            <a:prstGeom prst="rect">
              <a:avLst/>
            </a:prstGeom>
          </p:spPr>
        </p:pic>
        <p:pic>
          <p:nvPicPr>
            <p:cNvPr id="21" name="图片 20"/>
            <p:cNvPicPr>
              <a:picLocks noChangeAspect="1"/>
            </p:cNvPicPr>
            <p:nvPr/>
          </p:nvPicPr>
          <p:blipFill>
            <a:blip r:embed="rId3"/>
            <a:stretch>
              <a:fillRect/>
            </a:stretch>
          </p:blipFill>
          <p:spPr>
            <a:xfrm>
              <a:off x="3931012" y="2611457"/>
              <a:ext cx="2486960" cy="3131172"/>
            </a:xfrm>
            <a:prstGeom prst="rect">
              <a:avLst/>
            </a:prstGeom>
          </p:spPr>
        </p:pic>
        <p:pic>
          <p:nvPicPr>
            <p:cNvPr id="22" name="图片 21"/>
            <p:cNvPicPr>
              <a:picLocks noChangeAspect="1"/>
            </p:cNvPicPr>
            <p:nvPr/>
          </p:nvPicPr>
          <p:blipFill>
            <a:blip r:embed="rId4"/>
            <a:stretch>
              <a:fillRect/>
            </a:stretch>
          </p:blipFill>
          <p:spPr>
            <a:xfrm>
              <a:off x="7493868" y="2611457"/>
              <a:ext cx="3444336" cy="3131172"/>
            </a:xfrm>
            <a:prstGeom prst="rect">
              <a:avLst/>
            </a:prstGeom>
          </p:spPr>
        </p:pic>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anim calcmode="lin" valueType="num">
                                      <p:cBhvr>
                                        <p:cTn id="1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Effect transition="in" filter="fade">
                                      <p:cBhvr>
                                        <p:cTn id="18" dur="500"/>
                                        <p:tgtEl>
                                          <p:spTgt spid="26">
                                            <p:txEl>
                                              <p:pRg st="1" end="1"/>
                                            </p:txEl>
                                          </p:spTgt>
                                        </p:tgtEl>
                                      </p:cBhvr>
                                    </p:animEffect>
                                    <p:anim calcmode="lin" valueType="num">
                                      <p:cBhvr>
                                        <p:cTn id="19"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0"/>
          <p:cNvSpPr txBox="1">
            <a:spLocks noChangeArrowheads="1"/>
          </p:cNvSpPr>
          <p:nvPr/>
        </p:nvSpPr>
        <p:spPr bwMode="auto">
          <a:xfrm>
            <a:off x="893169" y="1176475"/>
            <a:ext cx="6207620" cy="37202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600" b="1" dirty="0" err="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swicth</a:t>
            </a: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-case-break;</a:t>
            </a:r>
            <a:r>
              <a:rPr lang="zh-CN"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语句，也称开关语句</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对应流程图如下：</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p>
        </p:txBody>
      </p:sp>
      <p:sp>
        <p:nvSpPr>
          <p:cNvPr id="11" name="文本框 10"/>
          <p:cNvSpPr txBox="1"/>
          <p:nvPr/>
        </p:nvSpPr>
        <p:spPr>
          <a:xfrm>
            <a:off x="203197" y="410727"/>
            <a:ext cx="5201762" cy="584775"/>
          </a:xfrm>
          <a:prstGeom prst="rect">
            <a:avLst/>
          </a:prstGeom>
          <a:noFill/>
        </p:spPr>
        <p:txBody>
          <a:bodyPr wrap="square" rtlCol="0">
            <a:spAutoFit/>
          </a:bodyPr>
          <a:lstStyle/>
          <a:p>
            <a:r>
              <a:rPr lang="nl-NL" altLang="zh-CN" b="1" dirty="0">
                <a:solidFill>
                  <a:srgbClr val="06324B"/>
                </a:solidFill>
              </a:rPr>
              <a:t> </a:t>
            </a:r>
            <a:r>
              <a:rPr lang="zh-CN" altLang="en-US" sz="3200" dirty="0"/>
              <a:t> </a:t>
            </a:r>
            <a:r>
              <a:rPr lang="en-US" altLang="zh-CN" sz="3200" b="1" dirty="0">
                <a:solidFill>
                  <a:srgbClr val="06324B"/>
                </a:solidFill>
              </a:rPr>
              <a:t>TypeScript </a:t>
            </a:r>
            <a:r>
              <a:rPr lang="zh-CN" altLang="en-US" sz="3200" b="1" dirty="0">
                <a:solidFill>
                  <a:srgbClr val="06324B"/>
                </a:solidFill>
              </a:rPr>
              <a:t>流程控制语句</a:t>
            </a:r>
            <a:endParaRPr lang="nl-NL" altLang="zh-CN" sz="3200" b="1" dirty="0">
              <a:solidFill>
                <a:srgbClr val="06324B"/>
              </a:solidFill>
            </a:endParaRPr>
          </a:p>
        </p:txBody>
      </p:sp>
      <p:pic>
        <p:nvPicPr>
          <p:cNvPr id="8" name="图片 7"/>
          <p:cNvPicPr>
            <a:picLocks noChangeAspect="1"/>
          </p:cNvPicPr>
          <p:nvPr/>
        </p:nvPicPr>
        <p:blipFill>
          <a:blip r:embed="rId3"/>
          <a:stretch>
            <a:fillRect/>
          </a:stretch>
        </p:blipFill>
        <p:spPr>
          <a:xfrm>
            <a:off x="893169" y="2122868"/>
            <a:ext cx="4903184" cy="3923417"/>
          </a:xfrm>
          <a:prstGeom prst="rect">
            <a:avLst/>
          </a:prstGeom>
        </p:spPr>
      </p:pic>
      <p:sp>
        <p:nvSpPr>
          <p:cNvPr id="9" name="矩形 8"/>
          <p:cNvSpPr/>
          <p:nvPr/>
        </p:nvSpPr>
        <p:spPr>
          <a:xfrm>
            <a:off x="6096000" y="2728263"/>
            <a:ext cx="5331915" cy="2318007"/>
          </a:xfrm>
          <a:prstGeom prst="rect">
            <a:avLst/>
          </a:prstGeom>
        </p:spPr>
        <p:txBody>
          <a:bodyPr wrap="square">
            <a:spAutoFit/>
          </a:bodyPr>
          <a:lstStyle/>
          <a:p>
            <a:pPr>
              <a:lnSpc>
                <a:spcPct val="150000"/>
              </a:lnSpc>
            </a:pPr>
            <a:r>
              <a:rPr lang="zh-CN" altLang="zh-CN" sz="1400" kern="0" dirty="0">
                <a:solidFill>
                  <a:srgbClr val="333333"/>
                </a:solidFill>
                <a:ea typeface="宋体" panose="02010600030101010101" pitchFamily="2" charset="-122"/>
                <a:cs typeface="宋体" panose="02010600030101010101" pitchFamily="2" charset="-122"/>
              </a:rPr>
              <a:t>以下规则适用于</a:t>
            </a:r>
            <a:r>
              <a:rPr lang="en-US" altLang="zh-CN" sz="1400" kern="0" dirty="0">
                <a:solidFill>
                  <a:srgbClr val="333333"/>
                </a:solidFill>
                <a:ea typeface="宋体" panose="02010600030101010101" pitchFamily="2" charset="-122"/>
                <a:cs typeface="宋体" panose="02010600030101010101" pitchFamily="2" charset="-122"/>
              </a:rPr>
              <a:t>switch</a:t>
            </a:r>
            <a:r>
              <a:rPr lang="zh-CN" altLang="zh-CN" sz="1400" kern="0" dirty="0">
                <a:solidFill>
                  <a:srgbClr val="333333"/>
                </a:solidFill>
                <a:ea typeface="宋体" panose="02010600030101010101" pitchFamily="2" charset="-122"/>
                <a:cs typeface="宋体" panose="02010600030101010101" pitchFamily="2" charset="-122"/>
              </a:rPr>
              <a:t>语句</a:t>
            </a:r>
            <a:r>
              <a:rPr lang="en-US" altLang="zh-CN" sz="1400" kern="0" dirty="0">
                <a:solidFill>
                  <a:srgbClr val="333333"/>
                </a:solidFill>
                <a:ea typeface="宋体" panose="02010600030101010101" pitchFamily="2" charset="-122"/>
                <a:cs typeface="宋体" panose="02010600030101010101" pitchFamily="2" charset="-122"/>
              </a:rPr>
              <a:t> </a:t>
            </a:r>
            <a:r>
              <a:rPr lang="zh-CN" altLang="en-US" sz="1400" kern="0" dirty="0">
                <a:solidFill>
                  <a:srgbClr val="333333"/>
                </a:solidFill>
                <a:ea typeface="宋体" panose="02010600030101010101" pitchFamily="2" charset="-122"/>
                <a:cs typeface="宋体" panose="02010600030101010101" pitchFamily="2" charset="-122"/>
              </a:rPr>
              <a:t>：</a:t>
            </a:r>
            <a:endParaRPr lang="zh-CN" altLang="zh-CN" sz="1400" kern="100" dirty="0">
              <a:ea typeface="等线" panose="02010600030101010101" charset="-122"/>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altLang="zh-CN" sz="1400" kern="0" dirty="0">
                <a:solidFill>
                  <a:srgbClr val="333333"/>
                </a:solidFill>
                <a:ea typeface="宋体" panose="02010600030101010101" pitchFamily="2" charset="-122"/>
                <a:cs typeface="宋体" panose="02010600030101010101" pitchFamily="2" charset="-122"/>
              </a:rPr>
              <a:t>swatch</a:t>
            </a:r>
            <a:r>
              <a:rPr lang="zh-CN" altLang="en-US" sz="1400" kern="0" dirty="0">
                <a:solidFill>
                  <a:srgbClr val="333333"/>
                </a:solidFill>
                <a:ea typeface="宋体" panose="02010600030101010101" pitchFamily="2" charset="-122"/>
                <a:cs typeface="宋体" panose="02010600030101010101" pitchFamily="2" charset="-122"/>
              </a:rPr>
              <a:t>里面</a:t>
            </a:r>
            <a:r>
              <a:rPr lang="zh-CN" altLang="zh-CN" sz="1400" kern="0" dirty="0">
                <a:solidFill>
                  <a:srgbClr val="333333"/>
                </a:solidFill>
                <a:ea typeface="宋体" panose="02010600030101010101" pitchFamily="2" charset="-122"/>
                <a:cs typeface="宋体" panose="02010600030101010101" pitchFamily="2" charset="-122"/>
              </a:rPr>
              <a:t>可以有任意数量的</a:t>
            </a:r>
            <a:r>
              <a:rPr lang="en-US" altLang="zh-CN" sz="1400" kern="0" dirty="0">
                <a:solidFill>
                  <a:srgbClr val="333333"/>
                </a:solidFill>
                <a:ea typeface="宋体" panose="02010600030101010101" pitchFamily="2" charset="-122"/>
                <a:cs typeface="宋体" panose="02010600030101010101" pitchFamily="2" charset="-122"/>
              </a:rPr>
              <a:t>case</a:t>
            </a:r>
            <a:r>
              <a:rPr lang="zh-CN" altLang="zh-CN" sz="1400" kern="0" dirty="0">
                <a:solidFill>
                  <a:srgbClr val="333333"/>
                </a:solidFill>
                <a:ea typeface="宋体" panose="02010600030101010101" pitchFamily="2" charset="-122"/>
                <a:cs typeface="宋体" panose="02010600030101010101" pitchFamily="2" charset="-122"/>
              </a:rPr>
              <a:t>语句。</a:t>
            </a:r>
            <a:endParaRPr lang="zh-CN" altLang="zh-CN" sz="1400" kern="100" dirty="0">
              <a:ea typeface="等线" panose="02010600030101010101" charset="-122"/>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altLang="zh-CN" sz="1400" kern="0" dirty="0">
                <a:solidFill>
                  <a:srgbClr val="333333"/>
                </a:solidFill>
                <a:ea typeface="宋体" panose="02010600030101010101" pitchFamily="2" charset="-122"/>
                <a:cs typeface="宋体" panose="02010600030101010101" pitchFamily="2" charset="-122"/>
              </a:rPr>
              <a:t>case</a:t>
            </a:r>
            <a:r>
              <a:rPr lang="zh-CN" altLang="zh-CN" sz="1400" kern="0" dirty="0">
                <a:solidFill>
                  <a:srgbClr val="333333"/>
                </a:solidFill>
                <a:ea typeface="宋体" panose="02010600030101010101" pitchFamily="2" charset="-122"/>
                <a:cs typeface="宋体" panose="02010600030101010101" pitchFamily="2" charset="-122"/>
              </a:rPr>
              <a:t>语句只能包括常量</a:t>
            </a:r>
            <a:r>
              <a:rPr lang="zh-CN" altLang="en-US" sz="1400" kern="0" dirty="0">
                <a:solidFill>
                  <a:srgbClr val="333333"/>
                </a:solidFill>
                <a:ea typeface="宋体" panose="02010600030101010101" pitchFamily="2" charset="-122"/>
                <a:cs typeface="宋体" panose="02010600030101010101" pitchFamily="2" charset="-122"/>
              </a:rPr>
              <a:t>，</a:t>
            </a:r>
            <a:r>
              <a:rPr lang="zh-CN" altLang="zh-CN" sz="1400" kern="0" dirty="0">
                <a:solidFill>
                  <a:srgbClr val="333333"/>
                </a:solidFill>
                <a:ea typeface="宋体" panose="02010600030101010101" pitchFamily="2" charset="-122"/>
                <a:cs typeface="宋体" panose="02010600030101010101" pitchFamily="2" charset="-122"/>
              </a:rPr>
              <a:t>它不能是一个变量或一个表达式。</a:t>
            </a:r>
            <a:endParaRPr lang="zh-CN" altLang="zh-CN" sz="1400" kern="100" dirty="0">
              <a:ea typeface="等线" panose="02010600030101010101" charset="-122"/>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altLang="zh-CN" sz="1400" kern="0" dirty="0">
                <a:solidFill>
                  <a:srgbClr val="333333"/>
                </a:solidFill>
                <a:ea typeface="宋体" panose="02010600030101010101" pitchFamily="2" charset="-122"/>
                <a:cs typeface="宋体" panose="02010600030101010101" pitchFamily="2" charset="-122"/>
              </a:rPr>
              <a:t>swatch</a:t>
            </a:r>
            <a:r>
              <a:rPr lang="zh-CN" altLang="en-US" sz="1400" kern="0" dirty="0">
                <a:solidFill>
                  <a:srgbClr val="333333"/>
                </a:solidFill>
                <a:ea typeface="宋体" panose="02010600030101010101" pitchFamily="2" charset="-122"/>
                <a:cs typeface="宋体" panose="02010600030101010101" pitchFamily="2" charset="-122"/>
              </a:rPr>
              <a:t>入参</a:t>
            </a:r>
            <a:r>
              <a:rPr lang="zh-CN" altLang="zh-CN" sz="1400" kern="0" dirty="0">
                <a:solidFill>
                  <a:srgbClr val="333333"/>
                </a:solidFill>
                <a:ea typeface="宋体" panose="02010600030101010101" pitchFamily="2" charset="-122"/>
                <a:cs typeface="宋体" panose="02010600030101010101" pitchFamily="2" charset="-122"/>
              </a:rPr>
              <a:t>的数据类型和</a:t>
            </a:r>
            <a:r>
              <a:rPr lang="en-US" altLang="zh-CN" sz="1400" kern="0" dirty="0">
                <a:solidFill>
                  <a:srgbClr val="333333"/>
                </a:solidFill>
                <a:ea typeface="宋体" panose="02010600030101010101" pitchFamily="2" charset="-122"/>
                <a:cs typeface="宋体" panose="02010600030101010101" pitchFamily="2" charset="-122"/>
              </a:rPr>
              <a:t>case</a:t>
            </a:r>
            <a:r>
              <a:rPr lang="zh-CN" altLang="zh-CN" sz="1400" kern="0" dirty="0">
                <a:solidFill>
                  <a:srgbClr val="333333"/>
                </a:solidFill>
                <a:ea typeface="宋体" panose="02010600030101010101" pitchFamily="2" charset="-122"/>
                <a:cs typeface="宋体" panose="02010600030101010101" pitchFamily="2" charset="-122"/>
              </a:rPr>
              <a:t>常量表达式必须匹配。</a:t>
            </a:r>
            <a:endParaRPr lang="zh-CN" altLang="zh-CN" sz="1400" kern="100" dirty="0">
              <a:ea typeface="等线" panose="02010600030101010101" charset="-122"/>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zh-CN" altLang="zh-CN" sz="1400" kern="0" dirty="0">
                <a:solidFill>
                  <a:srgbClr val="333333"/>
                </a:solidFill>
                <a:ea typeface="宋体" panose="02010600030101010101" pitchFamily="2" charset="-122"/>
                <a:cs typeface="宋体" panose="02010600030101010101" pitchFamily="2" charset="-122"/>
              </a:rPr>
              <a:t>除非你把每个</a:t>
            </a:r>
            <a:r>
              <a:rPr lang="en-US" altLang="zh-CN" sz="1400" kern="0" dirty="0">
                <a:solidFill>
                  <a:srgbClr val="333333"/>
                </a:solidFill>
                <a:ea typeface="宋体" panose="02010600030101010101" pitchFamily="2" charset="-122"/>
                <a:cs typeface="宋体" panose="02010600030101010101" pitchFamily="2" charset="-122"/>
              </a:rPr>
              <a:t>beak</a:t>
            </a:r>
            <a:r>
              <a:rPr lang="zh-CN" altLang="en-US" sz="1400" kern="0" dirty="0">
                <a:solidFill>
                  <a:srgbClr val="333333"/>
                </a:solidFill>
                <a:ea typeface="宋体" panose="02010600030101010101" pitchFamily="2" charset="-122"/>
                <a:cs typeface="宋体" panose="02010600030101010101" pitchFamily="2" charset="-122"/>
              </a:rPr>
              <a:t>语句</a:t>
            </a:r>
            <a:r>
              <a:rPr lang="zh-CN" altLang="zh-CN" sz="1400" kern="0" dirty="0">
                <a:solidFill>
                  <a:srgbClr val="333333"/>
                </a:solidFill>
                <a:ea typeface="宋体" panose="02010600030101010101" pitchFamily="2" charset="-122"/>
                <a:cs typeface="宋体" panose="02010600030101010101" pitchFamily="2" charset="-122"/>
              </a:rPr>
              <a:t>块</a:t>
            </a:r>
            <a:r>
              <a:rPr lang="zh-CN" altLang="en-US" sz="1400" kern="0" dirty="0">
                <a:solidFill>
                  <a:srgbClr val="333333"/>
                </a:solidFill>
                <a:ea typeface="宋体" panose="02010600030101010101" pitchFamily="2" charset="-122"/>
                <a:cs typeface="宋体" panose="02010600030101010101" pitchFamily="2" charset="-122"/>
              </a:rPr>
              <a:t>后置</a:t>
            </a:r>
            <a:r>
              <a:rPr lang="zh-CN" altLang="zh-CN" sz="1400" kern="0" dirty="0">
                <a:solidFill>
                  <a:srgbClr val="333333"/>
                </a:solidFill>
                <a:ea typeface="宋体" panose="02010600030101010101" pitchFamily="2" charset="-122"/>
                <a:cs typeface="宋体" panose="02010600030101010101" pitchFamily="2" charset="-122"/>
              </a:rPr>
              <a:t>，</a:t>
            </a:r>
            <a:r>
              <a:rPr lang="zh-CN" altLang="en-US" sz="1400" kern="0" dirty="0">
                <a:solidFill>
                  <a:srgbClr val="333333"/>
                </a:solidFill>
                <a:ea typeface="宋体" panose="02010600030101010101" pitchFamily="2" charset="-122"/>
                <a:cs typeface="宋体" panose="02010600030101010101" pitchFamily="2" charset="-122"/>
              </a:rPr>
              <a:t>则</a:t>
            </a:r>
            <a:r>
              <a:rPr lang="zh-CN" altLang="zh-CN" sz="1400" kern="0" dirty="0">
                <a:solidFill>
                  <a:srgbClr val="333333"/>
                </a:solidFill>
                <a:ea typeface="宋体" panose="02010600030101010101" pitchFamily="2" charset="-122"/>
                <a:cs typeface="宋体" panose="02010600030101010101" pitchFamily="2" charset="-122"/>
              </a:rPr>
              <a:t>执行流入下一个</a:t>
            </a:r>
            <a:r>
              <a:rPr lang="zh-CN" altLang="en-US" sz="1400" kern="0" dirty="0">
                <a:solidFill>
                  <a:srgbClr val="333333"/>
                </a:solidFill>
                <a:ea typeface="宋体" panose="02010600030101010101" pitchFamily="2" charset="-122"/>
                <a:cs typeface="宋体" panose="02010600030101010101" pitchFamily="2" charset="-122"/>
              </a:rPr>
              <a:t>语句</a:t>
            </a:r>
            <a:r>
              <a:rPr lang="zh-CN" altLang="zh-CN" sz="1400" kern="0" dirty="0">
                <a:solidFill>
                  <a:srgbClr val="333333"/>
                </a:solidFill>
                <a:ea typeface="宋体" panose="02010600030101010101" pitchFamily="2" charset="-122"/>
                <a:cs typeface="宋体" panose="02010600030101010101" pitchFamily="2" charset="-122"/>
              </a:rPr>
              <a:t>块。</a:t>
            </a:r>
            <a:endParaRPr lang="zh-CN" altLang="zh-CN" sz="1400" kern="100" dirty="0">
              <a:ea typeface="等线" panose="02010600030101010101" charset="-122"/>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altLang="zh-CN" sz="1400" kern="0" dirty="0">
                <a:solidFill>
                  <a:srgbClr val="333333"/>
                </a:solidFill>
                <a:ea typeface="宋体" panose="02010600030101010101" pitchFamily="2" charset="-122"/>
                <a:cs typeface="宋体" panose="02010600030101010101" pitchFamily="2" charset="-122"/>
              </a:rPr>
              <a:t>case</a:t>
            </a:r>
            <a:r>
              <a:rPr lang="zh-CN" altLang="zh-CN" sz="1400" kern="0" dirty="0">
                <a:solidFill>
                  <a:srgbClr val="333333"/>
                </a:solidFill>
                <a:ea typeface="宋体" panose="02010600030101010101" pitchFamily="2" charset="-122"/>
                <a:cs typeface="宋体" panose="02010600030101010101" pitchFamily="2" charset="-122"/>
              </a:rPr>
              <a:t>表达式必须是唯一的。</a:t>
            </a:r>
            <a:endParaRPr lang="zh-CN" altLang="zh-CN" sz="1400" kern="100" dirty="0">
              <a:ea typeface="等线" panose="02010600030101010101" charset="-122"/>
              <a:cs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altLang="zh-CN" sz="1400" kern="0" dirty="0">
                <a:solidFill>
                  <a:srgbClr val="333333"/>
                </a:solidFill>
                <a:ea typeface="宋体" panose="02010600030101010101" pitchFamily="2" charset="-122"/>
                <a:cs typeface="宋体" panose="02010600030101010101" pitchFamily="2" charset="-122"/>
              </a:rPr>
              <a:t>default</a:t>
            </a:r>
            <a:r>
              <a:rPr lang="zh-CN" altLang="en-US" sz="1400" kern="0" dirty="0">
                <a:solidFill>
                  <a:srgbClr val="333333"/>
                </a:solidFill>
                <a:ea typeface="宋体" panose="02010600030101010101" pitchFamily="2" charset="-122"/>
                <a:cs typeface="宋体" panose="02010600030101010101" pitchFamily="2" charset="-122"/>
              </a:rPr>
              <a:t>语句</a:t>
            </a:r>
            <a:r>
              <a:rPr lang="zh-CN" altLang="zh-CN" sz="1400" kern="0" dirty="0">
                <a:solidFill>
                  <a:srgbClr val="333333"/>
                </a:solidFill>
                <a:ea typeface="宋体" panose="02010600030101010101" pitchFamily="2" charset="-122"/>
                <a:cs typeface="宋体" panose="02010600030101010101" pitchFamily="2" charset="-122"/>
              </a:rPr>
              <a:t>块是可选的。</a:t>
            </a:r>
            <a:endParaRPr lang="zh-CN" altLang="zh-CN" sz="1400" kern="100" dirty="0">
              <a:ea typeface="等线" panose="02010600030101010101" charset="-122"/>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anim calcmode="lin" valueType="num">
                                      <p:cBhvr>
                                        <p:cTn id="1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0"/>
          <p:cNvSpPr txBox="1">
            <a:spLocks noChangeArrowheads="1"/>
          </p:cNvSpPr>
          <p:nvPr/>
        </p:nvSpPr>
        <p:spPr bwMode="auto">
          <a:xfrm>
            <a:off x="1429192" y="1176475"/>
            <a:ext cx="9319673" cy="700576"/>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TypeScript</a:t>
            </a:r>
            <a:r>
              <a:rPr lang="zh-CN"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提供了不同类型的循环来处理循环的要求</a:t>
            </a:r>
            <a:r>
              <a:rPr lang="zh-CN" altLang="en-US"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，按循环的明确性分类和循环对应流程图如下：</a:t>
            </a:r>
            <a:endParaRPr lang="zh-CN" altLang="zh-CN" sz="16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defTabSz="1088390">
              <a:lnSpc>
                <a:spcPct val="150000"/>
              </a:lnSpc>
            </a:pP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p>
        </p:txBody>
      </p:sp>
      <p:grpSp>
        <p:nvGrpSpPr>
          <p:cNvPr id="3" name="组合 2"/>
          <p:cNvGrpSpPr/>
          <p:nvPr/>
        </p:nvGrpSpPr>
        <p:grpSpPr>
          <a:xfrm>
            <a:off x="466111" y="377370"/>
            <a:ext cx="7732027" cy="651489"/>
            <a:chOff x="466111" y="377370"/>
            <a:chExt cx="7732027"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 name="文本框 4"/>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循环</a:t>
              </a:r>
              <a:r>
                <a:rPr lang="en-US" altLang="zh-CN" sz="3200" b="1" dirty="0">
                  <a:solidFill>
                    <a:srgbClr val="06324B"/>
                  </a:solidFill>
                </a:rPr>
                <a:t>/</a:t>
              </a:r>
              <a:r>
                <a:rPr lang="zh-CN" altLang="en-US" sz="3200" b="1" dirty="0">
                  <a:solidFill>
                    <a:srgbClr val="06324B"/>
                  </a:solidFill>
                </a:rPr>
                <a:t>迭代</a:t>
              </a:r>
              <a:r>
                <a:rPr lang="en-US" altLang="zh-CN" sz="3200" b="1" dirty="0">
                  <a:solidFill>
                    <a:srgbClr val="06324B"/>
                  </a:solidFill>
                </a:rPr>
                <a:t>/</a:t>
              </a:r>
              <a:r>
                <a:rPr lang="zh-CN" altLang="en-US" sz="3200" b="1" dirty="0">
                  <a:solidFill>
                    <a:srgbClr val="06324B"/>
                  </a:solidFill>
                </a:rPr>
                <a:t>遍历</a:t>
              </a:r>
              <a:endParaRPr lang="nl-NL" altLang="zh-CN" sz="3200" b="1" dirty="0">
                <a:solidFill>
                  <a:srgbClr val="06324B"/>
                </a:solidFill>
              </a:endParaRPr>
            </a:p>
          </p:txBody>
        </p:sp>
        <p:sp>
          <p:nvSpPr>
            <p:cNvPr id="2" name="矩形 1"/>
            <p:cNvSpPr/>
            <p:nvPr/>
          </p:nvSpPr>
          <p:spPr>
            <a:xfrm>
              <a:off x="600136" y="518448"/>
              <a:ext cx="383439" cy="369332"/>
            </a:xfrm>
            <a:prstGeom prst="rect">
              <a:avLst/>
            </a:prstGeom>
          </p:spPr>
          <p:txBody>
            <a:bodyPr wrap="none">
              <a:spAutoFit/>
            </a:bodyPr>
            <a:lstStyle/>
            <a:p>
              <a:pPr algn="ctr"/>
              <a:r>
                <a:rPr kumimoji="1" lang="en-US" altLang="zh-CN" dirty="0">
                  <a:solidFill>
                    <a:schemeClr val="bg1"/>
                  </a:solidFill>
                </a:rPr>
                <a:t>IV</a:t>
              </a:r>
              <a:endParaRPr kumimoji="1" lang="zh-CN" altLang="en-US" dirty="0">
                <a:solidFill>
                  <a:schemeClr val="bg1"/>
                </a:solidFill>
              </a:endParaRPr>
            </a:p>
          </p:txBody>
        </p:sp>
      </p:grpSp>
      <p:pic>
        <p:nvPicPr>
          <p:cNvPr id="6" name="图片 5"/>
          <p:cNvPicPr>
            <a:picLocks noChangeAspect="1"/>
          </p:cNvPicPr>
          <p:nvPr/>
        </p:nvPicPr>
        <p:blipFill>
          <a:blip r:embed="rId2"/>
          <a:stretch>
            <a:fillRect/>
          </a:stretch>
        </p:blipFill>
        <p:spPr>
          <a:xfrm>
            <a:off x="1398092" y="3312679"/>
            <a:ext cx="2006480" cy="3131172"/>
          </a:xfrm>
          <a:prstGeom prst="rect">
            <a:avLst/>
          </a:prstGeom>
        </p:spPr>
      </p:pic>
      <p:sp>
        <p:nvSpPr>
          <p:cNvPr id="10" name="矩形 9"/>
          <p:cNvSpPr/>
          <p:nvPr/>
        </p:nvSpPr>
        <p:spPr>
          <a:xfrm>
            <a:off x="1609869" y="1661607"/>
            <a:ext cx="9014588" cy="1675330"/>
          </a:xfrm>
          <a:prstGeom prst="rect">
            <a:avLst/>
          </a:prstGeom>
        </p:spPr>
        <p:txBody>
          <a:bodyPr wrap="square">
            <a:spAutoFit/>
          </a:bodyPr>
          <a:lstStyle/>
          <a:p>
            <a:pPr>
              <a:lnSpc>
                <a:spcPct val="120000"/>
              </a:lnSpc>
            </a:pPr>
            <a:r>
              <a:rPr lang="en-US" altLang="zh-CN" sz="1400" kern="100" dirty="0">
                <a:latin typeface="等线" panose="02010600030101010101" charset="-122"/>
                <a:ea typeface="等线" panose="02010600030101010101" charset="-122"/>
                <a:cs typeface="Times New Roman" panose="02020603050405020304" pitchFamily="18" charset="0"/>
              </a:rPr>
              <a:t>1.</a:t>
            </a:r>
            <a:r>
              <a:rPr lang="zh-CN" altLang="en-US" sz="1400" b="1" kern="100" dirty="0">
                <a:latin typeface="等线" panose="02010600030101010101" charset="-122"/>
                <a:ea typeface="等线" panose="02010600030101010101" charset="-122"/>
                <a:cs typeface="Times New Roman" panose="02020603050405020304" pitchFamily="18" charset="0"/>
              </a:rPr>
              <a:t>定环：</a:t>
            </a:r>
            <a:r>
              <a:rPr lang="zh-CN" altLang="en-US" sz="1400" kern="100" dirty="0">
                <a:latin typeface="等线" panose="02010600030101010101" charset="-122"/>
                <a:ea typeface="等线" panose="02010600030101010101" charset="-122"/>
                <a:cs typeface="Times New Roman" panose="02020603050405020304" pitchFamily="18" charset="0"/>
              </a:rPr>
              <a:t>一个循环迭代的数量确定</a:t>
            </a:r>
            <a:r>
              <a:rPr lang="en-US" altLang="zh-CN" sz="1400" kern="100" dirty="0">
                <a:latin typeface="等线" panose="02010600030101010101" charset="-122"/>
                <a:ea typeface="等线" panose="02010600030101010101" charset="-122"/>
                <a:cs typeface="Times New Roman" panose="02020603050405020304" pitchFamily="18" charset="0"/>
              </a:rPr>
              <a:t>/</a:t>
            </a:r>
            <a:r>
              <a:rPr lang="zh-CN" altLang="en-US" sz="1400" kern="100" dirty="0">
                <a:latin typeface="等线" panose="02010600030101010101" charset="-122"/>
                <a:ea typeface="等线" panose="02010600030101010101" charset="-122"/>
                <a:cs typeface="Times New Roman" panose="02020603050405020304" pitchFamily="18" charset="0"/>
              </a:rPr>
              <a:t>固定被称为一个明确的循环 ； </a:t>
            </a:r>
            <a:r>
              <a:rPr lang="en-US" altLang="zh-CN" sz="1400" kern="100" dirty="0">
                <a:latin typeface="等线" panose="02010600030101010101" charset="-122"/>
                <a:ea typeface="等线" panose="02010600030101010101" charset="-122"/>
                <a:cs typeface="Times New Roman" panose="02020603050405020304" pitchFamily="18" charset="0"/>
              </a:rPr>
              <a:t>for</a:t>
            </a:r>
            <a:r>
              <a:rPr lang="zh-CN" altLang="en-US" sz="1400" kern="100" dirty="0">
                <a:latin typeface="等线" panose="02010600030101010101" charset="-122"/>
                <a:ea typeface="等线" panose="02010600030101010101" charset="-122"/>
                <a:cs typeface="Times New Roman" panose="02020603050405020304" pitchFamily="18" charset="0"/>
              </a:rPr>
              <a:t>循环是一个明确的循环的实现。 </a:t>
            </a:r>
          </a:p>
          <a:p>
            <a:pPr>
              <a:lnSpc>
                <a:spcPct val="120000"/>
              </a:lnSpc>
            </a:pPr>
            <a:r>
              <a:rPr lang="en-US" altLang="zh-CN" sz="1400" kern="100" dirty="0">
                <a:latin typeface="等线" panose="02010600030101010101" charset="-122"/>
                <a:ea typeface="等线" panose="02010600030101010101" charset="-122"/>
                <a:cs typeface="Times New Roman" panose="02020603050405020304" pitchFamily="18" charset="0"/>
              </a:rPr>
              <a:t>2.</a:t>
            </a:r>
            <a:r>
              <a:rPr lang="zh-CN" altLang="en-US" sz="1400" b="1" kern="100" dirty="0">
                <a:latin typeface="等线" panose="02010600030101010101" charset="-122"/>
                <a:ea typeface="等线" panose="02010600030101010101" charset="-122"/>
                <a:cs typeface="Times New Roman" panose="02020603050405020304" pitchFamily="18" charset="0"/>
              </a:rPr>
              <a:t>无限循环：</a:t>
            </a:r>
            <a:r>
              <a:rPr lang="zh-CN" altLang="en-US" sz="1400" dirty="0"/>
              <a:t>一个循环的数量是不确定的或未知的；</a:t>
            </a:r>
            <a:endParaRPr lang="en-US" altLang="zh-CN" sz="1400" dirty="0"/>
          </a:p>
          <a:p>
            <a:pPr>
              <a:lnSpc>
                <a:spcPct val="120000"/>
              </a:lnSpc>
            </a:pPr>
            <a:r>
              <a:rPr lang="en-US" altLang="zh-CN" sz="1400" b="1" dirty="0"/>
              <a:t>                     for</a:t>
            </a:r>
            <a:r>
              <a:rPr lang="zh-CN" altLang="en-US" sz="1400" dirty="0"/>
              <a:t> 和 </a:t>
            </a:r>
            <a:r>
              <a:rPr lang="en-US" altLang="zh-CN" sz="1400" b="1" dirty="0"/>
              <a:t>while</a:t>
            </a:r>
            <a:r>
              <a:rPr lang="zh-CN" altLang="en-US" sz="1400" dirty="0"/>
              <a:t> 循环，它们是在循环头部测试循环条件；</a:t>
            </a:r>
            <a:endParaRPr lang="en-US" altLang="zh-CN" sz="1400" dirty="0"/>
          </a:p>
          <a:p>
            <a:pPr>
              <a:lnSpc>
                <a:spcPct val="120000"/>
              </a:lnSpc>
            </a:pPr>
            <a:r>
              <a:rPr lang="en-US" altLang="zh-CN" sz="1400" b="1" dirty="0"/>
              <a:t>                     do...while</a:t>
            </a:r>
            <a:r>
              <a:rPr lang="zh-CN" altLang="en-US" sz="1400" dirty="0"/>
              <a:t> 循环是在循环的尾部检查它的条件；</a:t>
            </a:r>
          </a:p>
          <a:p>
            <a:pPr>
              <a:lnSpc>
                <a:spcPct val="120000"/>
              </a:lnSpc>
            </a:pPr>
            <a:r>
              <a:rPr lang="en-US" altLang="zh-CN" sz="1400" b="1" dirty="0"/>
              <a:t>                     do...while</a:t>
            </a:r>
            <a:r>
              <a:rPr lang="zh-CN" altLang="en-US" sz="1400" dirty="0"/>
              <a:t> 循环与 </a:t>
            </a:r>
            <a:r>
              <a:rPr lang="en-US" altLang="zh-CN" sz="1400" dirty="0"/>
              <a:t>while </a:t>
            </a:r>
            <a:r>
              <a:rPr lang="zh-CN" altLang="en-US" sz="1400" dirty="0"/>
              <a:t>循环类似，但是 </a:t>
            </a:r>
            <a:r>
              <a:rPr lang="en-US" altLang="zh-CN" sz="1400" dirty="0"/>
              <a:t>do...while </a:t>
            </a:r>
            <a:r>
              <a:rPr lang="zh-CN" altLang="en-US" sz="1400" dirty="0"/>
              <a:t>循环会确保至少执行一次循环。</a:t>
            </a:r>
          </a:p>
          <a:p>
            <a:pPr algn="just">
              <a:lnSpc>
                <a:spcPct val="150000"/>
              </a:lnSpc>
              <a:spcAft>
                <a:spcPts val="0"/>
              </a:spcAft>
            </a:pPr>
            <a:endParaRPr lang="zh-CN" altLang="en-US" sz="1400" dirty="0"/>
          </a:p>
        </p:txBody>
      </p:sp>
      <p:pic>
        <p:nvPicPr>
          <p:cNvPr id="8" name="图片 7"/>
          <p:cNvPicPr>
            <a:picLocks noChangeAspect="1"/>
          </p:cNvPicPr>
          <p:nvPr/>
        </p:nvPicPr>
        <p:blipFill>
          <a:blip r:embed="rId3"/>
          <a:stretch>
            <a:fillRect/>
          </a:stretch>
        </p:blipFill>
        <p:spPr>
          <a:xfrm>
            <a:off x="4900464" y="3630865"/>
            <a:ext cx="3795666" cy="2494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anim calcmode="lin" valueType="num">
                                      <p:cBhvr>
                                        <p:cTn id="1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007478" y="1239277"/>
            <a:ext cx="8679696" cy="1569660"/>
            <a:chOff x="3007478" y="1239277"/>
            <a:chExt cx="8679696" cy="1569660"/>
          </a:xfrm>
        </p:grpSpPr>
        <p:grpSp>
          <p:nvGrpSpPr>
            <p:cNvPr id="4" name="组合 9"/>
            <p:cNvGrpSpPr/>
            <p:nvPr/>
          </p:nvGrpSpPr>
          <p:grpSpPr>
            <a:xfrm>
              <a:off x="4487275" y="1380381"/>
              <a:ext cx="7199899" cy="1354217"/>
              <a:chOff x="6081485" y="649688"/>
              <a:chExt cx="7199899" cy="1354217"/>
            </a:xfrm>
          </p:grpSpPr>
          <p:sp>
            <p:nvSpPr>
              <p:cNvPr id="5" name="文本框 4"/>
              <p:cNvSpPr txBox="1"/>
              <p:nvPr/>
            </p:nvSpPr>
            <p:spPr>
              <a:xfrm>
                <a:off x="6081485" y="649688"/>
                <a:ext cx="7199899" cy="584775"/>
              </a:xfrm>
              <a:prstGeom prst="rect">
                <a:avLst/>
              </a:prstGeom>
              <a:noFill/>
              <a:effectLst/>
            </p:spPr>
            <p:txBody>
              <a:bodyPr wrap="square" rtlCol="0">
                <a:spAutoFit/>
              </a:bodyPr>
              <a:lstStyle/>
              <a:p>
                <a:r>
                  <a:rPr lang="en-US" altLang="zh-CN" sz="3200" dirty="0">
                    <a:solidFill>
                      <a:srgbClr val="06324B"/>
                    </a:solidFill>
                  </a:rPr>
                  <a:t>Object Oriented Programming</a:t>
                </a:r>
                <a:endParaRPr lang="zh-CN" altLang="en-US" sz="3200" dirty="0">
                  <a:solidFill>
                    <a:srgbClr val="06324B"/>
                  </a:solidFill>
                  <a:latin typeface="Microsoft Yi Baiti" panose="03000500000000000000" pitchFamily="66" charset="0"/>
                </a:endParaRPr>
              </a:p>
            </p:txBody>
          </p:sp>
          <p:sp>
            <p:nvSpPr>
              <p:cNvPr id="6" name="文本框 5"/>
              <p:cNvSpPr txBox="1"/>
              <p:nvPr/>
            </p:nvSpPr>
            <p:spPr>
              <a:xfrm>
                <a:off x="6081486" y="1296019"/>
                <a:ext cx="3837214" cy="707886"/>
              </a:xfrm>
              <a:prstGeom prst="rect">
                <a:avLst/>
              </a:prstGeom>
              <a:noFill/>
            </p:spPr>
            <p:txBody>
              <a:bodyPr wrap="square" rtlCol="0">
                <a:spAutoFit/>
              </a:bodyPr>
              <a:lstStyle/>
              <a:p>
                <a:r>
                  <a:rPr lang="en-US" altLang="zh-CN" sz="4000" b="1" dirty="0">
                    <a:latin typeface="微软雅黑" panose="020B0503020204020204" charset="-122"/>
                    <a:ea typeface="微软雅黑" panose="020B0503020204020204" charset="-122"/>
                  </a:rPr>
                  <a:t>OOP</a:t>
                </a:r>
                <a:r>
                  <a:rPr lang="zh-CN" altLang="en-US" sz="4000" b="1" dirty="0">
                    <a:latin typeface="微软雅黑" panose="020B0503020204020204" charset="-122"/>
                    <a:ea typeface="微软雅黑" panose="020B0503020204020204" charset="-122"/>
                  </a:rPr>
                  <a:t>思想</a:t>
                </a:r>
              </a:p>
            </p:txBody>
          </p:sp>
        </p:grpSp>
        <p:sp>
          <p:nvSpPr>
            <p:cNvPr id="7" name="TextBox 58"/>
            <p:cNvSpPr txBox="1"/>
            <p:nvPr/>
          </p:nvSpPr>
          <p:spPr>
            <a:xfrm>
              <a:off x="3007478" y="1239277"/>
              <a:ext cx="1208985" cy="1569660"/>
            </a:xfrm>
            <a:prstGeom prst="rect">
              <a:avLst/>
            </a:prstGeom>
            <a:noFill/>
          </p:spPr>
          <p:txBody>
            <a:bodyPr wrap="none" rtlCol="0">
              <a:spAutoFit/>
            </a:bodyPr>
            <a:lstStyle/>
            <a:p>
              <a:r>
                <a:rPr lang="en-US" altLang="zh-CN" sz="9600" b="1" dirty="0">
                  <a:solidFill>
                    <a:srgbClr val="06324B"/>
                  </a:solidFill>
                  <a:latin typeface="Arial" panose="020B0604020202020204" pitchFamily="34" charset="0"/>
                </a:rPr>
                <a:t>III</a:t>
              </a:r>
              <a:endParaRPr lang="zh-CN" altLang="en-US" sz="9600" b="1" dirty="0">
                <a:solidFill>
                  <a:srgbClr val="06324B"/>
                </a:solidFill>
              </a:endParaRPr>
            </a:p>
          </p:txBody>
        </p:sp>
      </p:grpSp>
      <p:grpSp>
        <p:nvGrpSpPr>
          <p:cNvPr id="18" name="组 17"/>
          <p:cNvGrpSpPr/>
          <p:nvPr/>
        </p:nvGrpSpPr>
        <p:grpSpPr>
          <a:xfrm>
            <a:off x="0" y="4339294"/>
            <a:ext cx="12192000" cy="2548293"/>
            <a:chOff x="0" y="4339294"/>
            <a:chExt cx="12192000" cy="2548293"/>
          </a:xfrm>
        </p:grpSpPr>
        <p:sp>
          <p:nvSpPr>
            <p:cNvPr id="19" name="矩形 18"/>
            <p:cNvSpPr/>
            <p:nvPr/>
          </p:nvSpPr>
          <p:spPr>
            <a:xfrm>
              <a:off x="7914640" y="5642421"/>
              <a:ext cx="254000" cy="351979"/>
            </a:xfrm>
            <a:prstGeom prst="rect">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97255"/>
              <a:ext cx="12192000" cy="2490332"/>
            </a:xfrm>
            <a:prstGeom prst="rect">
              <a:avLst/>
            </a:prstGeom>
          </p:spPr>
        </p:pic>
        <p:sp>
          <p:nvSpPr>
            <p:cNvPr id="21" name="矩形 20"/>
            <p:cNvSpPr/>
            <p:nvPr/>
          </p:nvSpPr>
          <p:spPr>
            <a:xfrm>
              <a:off x="0" y="4339294"/>
              <a:ext cx="12192000" cy="251870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 name="组合 10"/>
          <p:cNvGrpSpPr/>
          <p:nvPr/>
        </p:nvGrpSpPr>
        <p:grpSpPr>
          <a:xfrm>
            <a:off x="4585443" y="3062459"/>
            <a:ext cx="5140334" cy="1178004"/>
            <a:chOff x="4585443" y="3062459"/>
            <a:chExt cx="5140334" cy="1178004"/>
          </a:xfrm>
        </p:grpSpPr>
        <p:sp>
          <p:nvSpPr>
            <p:cNvPr id="8" name="TextBox 11"/>
            <p:cNvSpPr txBox="1"/>
            <p:nvPr/>
          </p:nvSpPr>
          <p:spPr>
            <a:xfrm>
              <a:off x="4585443" y="3073368"/>
              <a:ext cx="1023998"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function</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9" name="TextBox 11"/>
            <p:cNvSpPr txBox="1"/>
            <p:nvPr/>
          </p:nvSpPr>
          <p:spPr>
            <a:xfrm>
              <a:off x="6123855" y="3062459"/>
              <a:ext cx="632866"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class</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 name="TextBox 11"/>
            <p:cNvSpPr txBox="1"/>
            <p:nvPr/>
          </p:nvSpPr>
          <p:spPr>
            <a:xfrm>
              <a:off x="4596793" y="3513429"/>
              <a:ext cx="789960"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public</a:t>
              </a:r>
              <a:endParaRPr lang="en-US" altLang="zh-CN" sz="2000" dirty="0">
                <a:solidFill>
                  <a:schemeClr val="tx1">
                    <a:lumMod val="65000"/>
                    <a:lumOff val="35000"/>
                  </a:schemeClr>
                </a:solidFill>
                <a:sym typeface="Arial" panose="020B0604020202020204" pitchFamily="34" charset="0"/>
              </a:endParaRPr>
            </a:p>
          </p:txBody>
        </p:sp>
        <p:sp>
          <p:nvSpPr>
            <p:cNvPr id="17" name="TextBox 11"/>
            <p:cNvSpPr txBox="1"/>
            <p:nvPr/>
          </p:nvSpPr>
          <p:spPr>
            <a:xfrm>
              <a:off x="6123855" y="3513429"/>
              <a:ext cx="1193917"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protected</a:t>
              </a:r>
              <a:endParaRPr lang="en-US" altLang="zh-CN" sz="2000" dirty="0">
                <a:solidFill>
                  <a:schemeClr val="tx1">
                    <a:lumMod val="65000"/>
                    <a:lumOff val="35000"/>
                  </a:schemeClr>
                </a:solidFill>
                <a:sym typeface="Arial" panose="020B0604020202020204" pitchFamily="34" charset="0"/>
              </a:endParaRPr>
            </a:p>
          </p:txBody>
        </p:sp>
        <p:sp>
          <p:nvSpPr>
            <p:cNvPr id="26" name="TextBox 11"/>
            <p:cNvSpPr txBox="1"/>
            <p:nvPr/>
          </p:nvSpPr>
          <p:spPr>
            <a:xfrm>
              <a:off x="7661429" y="3073368"/>
              <a:ext cx="2064348"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sym typeface="Arial" panose="020B0604020202020204" pitchFamily="34" charset="0"/>
                </a:rPr>
                <a:t>extends &amp; supper</a:t>
              </a:r>
            </a:p>
          </p:txBody>
        </p:sp>
        <p:sp>
          <p:nvSpPr>
            <p:cNvPr id="27" name="TextBox 11"/>
            <p:cNvSpPr txBox="1"/>
            <p:nvPr/>
          </p:nvSpPr>
          <p:spPr>
            <a:xfrm>
              <a:off x="7669442" y="3509303"/>
              <a:ext cx="952043" cy="307777"/>
            </a:xfrm>
            <a:prstGeom prst="rect">
              <a:avLst/>
            </a:prstGeom>
            <a:noFill/>
          </p:spPr>
          <p:txBody>
            <a:bodyPr wrap="squar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private</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31" name="TextBox 11"/>
            <p:cNvSpPr txBox="1"/>
            <p:nvPr/>
          </p:nvSpPr>
          <p:spPr>
            <a:xfrm>
              <a:off x="4596793" y="3932686"/>
              <a:ext cx="996748"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sym typeface="Arial" panose="020B0604020202020204" pitchFamily="34" charset="0"/>
                </a:rPr>
                <a:t>abstract</a:t>
              </a:r>
            </a:p>
          </p:txBody>
        </p:sp>
        <p:sp>
          <p:nvSpPr>
            <p:cNvPr id="32" name="TextBox 11"/>
            <p:cNvSpPr txBox="1"/>
            <p:nvPr/>
          </p:nvSpPr>
          <p:spPr>
            <a:xfrm>
              <a:off x="6123854" y="3932686"/>
              <a:ext cx="1169757" cy="307777"/>
            </a:xfrm>
            <a:prstGeom prst="rect">
              <a:avLst/>
            </a:prstGeom>
            <a:noFill/>
          </p:spPr>
          <p:txBody>
            <a:bodyPr wrap="squar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interface</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33" name="TextBox 11"/>
            <p:cNvSpPr txBox="1"/>
            <p:nvPr/>
          </p:nvSpPr>
          <p:spPr>
            <a:xfrm>
              <a:off x="7669442" y="3928560"/>
              <a:ext cx="1169757" cy="307777"/>
            </a:xfrm>
            <a:prstGeom prst="rect">
              <a:avLst/>
            </a:prstGeom>
            <a:noFill/>
          </p:spPr>
          <p:txBody>
            <a:bodyPr wrap="square" lIns="0" tIns="0" rIns="0" bIns="0" rtlCol="0">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generic</a:t>
              </a:r>
              <a:endParaRPr lang="en-US" altLang="zh-CN" sz="2000" dirty="0">
                <a:solidFill>
                  <a:schemeClr val="tx1">
                    <a:lumMod val="65000"/>
                    <a:lumOff val="35000"/>
                  </a:schemeClr>
                </a:solidFill>
                <a:sym typeface="Arial" panose="020B0604020202020204" pitchFamily="3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childTnLst>
                          </p:cTn>
                        </p:par>
                        <p:par>
                          <p:cTn id="15" fill="hold">
                            <p:stCondLst>
                              <p:cond delay="1500"/>
                            </p:stCondLst>
                            <p:childTnLst>
                              <p:par>
                                <p:cTn id="16" presetID="14" presetClass="entr" presetSubtype="1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8721431" cy="651489"/>
            <a:chOff x="466111" y="377370"/>
            <a:chExt cx="8721431"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a:t>
              </a:r>
              <a:endParaRPr kumimoji="1" lang="zh-CN" altLang="en-US" dirty="0">
                <a:solidFill>
                  <a:schemeClr val="bg1"/>
                </a:solidFill>
              </a:endParaRPr>
            </a:p>
          </p:txBody>
        </p:sp>
        <p:sp>
          <p:nvSpPr>
            <p:cNvPr id="11" name="文本框 10"/>
            <p:cNvSpPr txBox="1"/>
            <p:nvPr/>
          </p:nvSpPr>
          <p:spPr>
            <a:xfrm>
              <a:off x="1117599" y="410727"/>
              <a:ext cx="8069943"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function (</a:t>
              </a:r>
              <a:r>
                <a:rPr lang="zh-CN" altLang="en-US" sz="3200" b="1" dirty="0">
                  <a:solidFill>
                    <a:srgbClr val="06324B"/>
                  </a:solidFill>
                </a:rPr>
                <a:t>函数</a:t>
              </a:r>
              <a:r>
                <a:rPr lang="en-US" altLang="zh-CN" sz="3200" b="1" dirty="0">
                  <a:solidFill>
                    <a:srgbClr val="06324B"/>
                  </a:solidFill>
                </a:rPr>
                <a:t>/</a:t>
              </a:r>
              <a:r>
                <a:rPr lang="zh-CN" altLang="en-US" sz="3200" b="1" dirty="0">
                  <a:solidFill>
                    <a:srgbClr val="06324B"/>
                  </a:solidFill>
                </a:rPr>
                <a:t>方法</a:t>
              </a:r>
              <a:r>
                <a:rPr lang="en-US" altLang="zh-CN" sz="3200" b="1" dirty="0">
                  <a:solidFill>
                    <a:srgbClr val="06324B"/>
                  </a:solidFill>
                </a:rPr>
                <a:t>)</a:t>
              </a:r>
              <a:r>
                <a:rPr lang="zh-CN" altLang="en-US" sz="3200" b="1" dirty="0">
                  <a:solidFill>
                    <a:srgbClr val="06324B"/>
                  </a:solidFill>
                </a:rPr>
                <a:t>的定义、声明和调用</a:t>
              </a:r>
              <a:endParaRPr lang="nl-NL" altLang="zh-CN" sz="3200" b="1" dirty="0">
                <a:solidFill>
                  <a:srgbClr val="06324B"/>
                </a:solidFill>
              </a:endParaRPr>
            </a:p>
          </p:txBody>
        </p:sp>
      </p:grpSp>
      <p:sp>
        <p:nvSpPr>
          <p:cNvPr id="8" name="文本框 7"/>
          <p:cNvSpPr txBox="1"/>
          <p:nvPr/>
        </p:nvSpPr>
        <p:spPr>
          <a:xfrm>
            <a:off x="1335244" y="1141015"/>
            <a:ext cx="10209808" cy="328936"/>
          </a:xfrm>
          <a:prstGeom prst="rect">
            <a:avLst/>
          </a:prstGeom>
          <a:noFill/>
        </p:spPr>
        <p:txBody>
          <a:bodyPr wrap="square" rtlCol="0">
            <a:spAutoFit/>
          </a:bodyPr>
          <a:lstStyle/>
          <a:p>
            <a:pPr>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函数是由事件驱动的或者当它被调用时执行的可重复使用的代码块（把一些相关的语句组织在一起，用来执行一个任务的语句块）</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13" name="表格 12"/>
          <p:cNvGraphicFramePr>
            <a:graphicFrameLocks noGrp="1"/>
          </p:cNvGraphicFramePr>
          <p:nvPr/>
        </p:nvGraphicFramePr>
        <p:xfrm>
          <a:off x="1447239" y="1583679"/>
          <a:ext cx="9408603" cy="3945039"/>
        </p:xfrm>
        <a:graphic>
          <a:graphicData uri="http://schemas.openxmlformats.org/drawingml/2006/table">
            <a:tbl>
              <a:tblPr firstRow="1" bandRow="1">
                <a:tableStyleId>{7DF18680-E054-41AD-8BC1-D1AEF772440D}</a:tableStyleId>
              </a:tblPr>
              <a:tblGrid>
                <a:gridCol w="2082770"/>
                <a:gridCol w="3742661"/>
                <a:gridCol w="3583172"/>
              </a:tblGrid>
              <a:tr h="415637">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function</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分类</a:t>
                      </a:r>
                      <a:endParaRPr lang="en-US" altLang="zh-CN" sz="1800" dirty="0">
                        <a:solidFill>
                          <a:schemeClr val="bg1"/>
                        </a:solidFill>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tc hMerge="1">
                  <a:txBody>
                    <a:bodyPr/>
                    <a:lstStyle/>
                    <a:p>
                      <a:endParaRPr lang="zh-CN"/>
                    </a:p>
                  </a:txBody>
                  <a:tcPr/>
                </a:tc>
              </a:tr>
              <a:tr h="488703">
                <a:tc>
                  <a:txBody>
                    <a:bodyPr/>
                    <a:lstStyle/>
                    <a:p>
                      <a:pPr algn="l"/>
                      <a:endParaRPr lang="zh-CN" altLang="en-US" sz="2400" dirty="0">
                        <a:solidFill>
                          <a:srgbClr val="06324B"/>
                        </a:solidFill>
                      </a:endParaRPr>
                    </a:p>
                  </a:txBody>
                  <a:tcPr/>
                </a:tc>
                <a:tc>
                  <a:txBody>
                    <a:bodyPr/>
                    <a:lstStyle/>
                    <a:p>
                      <a:pPr algn="l"/>
                      <a:r>
                        <a:rPr lang="zh-CN" altLang="en-US" sz="2400" dirty="0">
                          <a:solidFill>
                            <a:srgbClr val="06324B"/>
                          </a:solidFill>
                        </a:rPr>
                        <a:t>有参</a:t>
                      </a:r>
                    </a:p>
                  </a:txBody>
                  <a:tcPr/>
                </a:tc>
                <a:tc>
                  <a:txBody>
                    <a:bodyPr/>
                    <a:lstStyle/>
                    <a:p>
                      <a:r>
                        <a:rPr lang="zh-CN" altLang="en-US" sz="2400" dirty="0">
                          <a:solidFill>
                            <a:srgbClr val="06324B"/>
                          </a:solidFill>
                        </a:rPr>
                        <a:t>无参</a:t>
                      </a:r>
                    </a:p>
                  </a:txBody>
                  <a:tcPr/>
                </a:tc>
              </a:tr>
              <a:tr h="1083883">
                <a:tc>
                  <a:txBody>
                    <a:bodyPr/>
                    <a:lstStyle/>
                    <a:p>
                      <a:pPr marL="0" algn="l" defTabSz="914400" rtl="0" eaLnBrk="1" latinLnBrk="0" hangingPunct="1"/>
                      <a:r>
                        <a:rPr lang="zh-CN" altLang="en-US" sz="2400" kern="1200" dirty="0">
                          <a:solidFill>
                            <a:srgbClr val="06324B"/>
                          </a:solidFill>
                          <a:latin typeface="+mn-lt"/>
                          <a:ea typeface="+mn-ea"/>
                          <a:cs typeface="+mn-cs"/>
                        </a:rPr>
                        <a:t>有返回值</a:t>
                      </a:r>
                      <a:endParaRPr lang="en-US" altLang="zh-CN" sz="2400" kern="1200" dirty="0">
                        <a:solidFill>
                          <a:srgbClr val="06324B"/>
                        </a:solidFill>
                        <a:latin typeface="+mn-lt"/>
                        <a:ea typeface="+mn-ea"/>
                        <a:cs typeface="+mn-cs"/>
                      </a:endParaRPr>
                    </a:p>
                  </a:txBody>
                  <a:tcPr/>
                </a:tc>
                <a:tc>
                  <a:txBody>
                    <a:bodyPr/>
                    <a:lstStyle/>
                    <a:p>
                      <a:pPr algn="l">
                        <a:lnSpc>
                          <a:spcPct val="150000"/>
                        </a:lnSpc>
                      </a:pPr>
                      <a:r>
                        <a:rPr lang="en-US" altLang="zh-CN" sz="1400" dirty="0"/>
                        <a:t>function </a:t>
                      </a:r>
                      <a:r>
                        <a:rPr lang="en-US" altLang="zh-CN" sz="1400" dirty="0" err="1"/>
                        <a:t>sayHi</a:t>
                      </a:r>
                      <a:r>
                        <a:rPr lang="en-US" altLang="zh-CN" sz="1400" dirty="0"/>
                        <a:t>(name:</a:t>
                      </a:r>
                      <a:r>
                        <a:rPr lang="zh-CN" altLang="en-US" sz="1400" dirty="0"/>
                        <a:t> </a:t>
                      </a:r>
                      <a:r>
                        <a:rPr lang="en-US" altLang="zh-CN" sz="1400" dirty="0"/>
                        <a:t>string):</a:t>
                      </a:r>
                      <a:r>
                        <a:rPr lang="zh-CN" altLang="en-US" sz="1400" dirty="0"/>
                        <a:t> </a:t>
                      </a:r>
                      <a:r>
                        <a:rPr lang="en-US" altLang="zh-CN" sz="1400" dirty="0"/>
                        <a:t>string {</a:t>
                      </a:r>
                    </a:p>
                    <a:p>
                      <a:pPr algn="l">
                        <a:lnSpc>
                          <a:spcPct val="150000"/>
                        </a:lnSpc>
                      </a:pPr>
                      <a:r>
                        <a:rPr lang="en-US" altLang="zh-CN" sz="1400" dirty="0"/>
                        <a:t>    return '</a:t>
                      </a:r>
                      <a:r>
                        <a:rPr lang="en-US" altLang="zh-CN" sz="1400" dirty="0" err="1"/>
                        <a:t>Hello,'+name</a:t>
                      </a:r>
                      <a:r>
                        <a:rPr lang="en-US" altLang="zh-CN" sz="1400" dirty="0"/>
                        <a:t>;</a:t>
                      </a:r>
                    </a:p>
                    <a:p>
                      <a:pPr algn="l">
                        <a:lnSpc>
                          <a:spcPct val="150000"/>
                        </a:lnSpc>
                      </a:pPr>
                      <a:r>
                        <a:rPr lang="en-US" altLang="zh-CN" sz="1400" dirty="0"/>
                        <a:t>}</a:t>
                      </a:r>
                    </a:p>
                  </a:txBody>
                  <a:tcPr/>
                </a:tc>
                <a:tc>
                  <a:txBody>
                    <a:bodyPr/>
                    <a:lstStyle/>
                    <a:p>
                      <a:pPr algn="l">
                        <a:lnSpc>
                          <a:spcPct val="150000"/>
                        </a:lnSpc>
                      </a:pPr>
                      <a:r>
                        <a:rPr lang="en-US" altLang="zh-CN" sz="1400" dirty="0"/>
                        <a:t>function </a:t>
                      </a:r>
                      <a:r>
                        <a:rPr lang="en-US" altLang="zh-CN" sz="1400" dirty="0" err="1"/>
                        <a:t>sayHi</a:t>
                      </a:r>
                      <a:r>
                        <a:rPr lang="en-US" altLang="zh-CN" sz="1400" dirty="0"/>
                        <a:t>():</a:t>
                      </a:r>
                      <a:r>
                        <a:rPr lang="zh-CN" altLang="en-US" sz="1400" dirty="0"/>
                        <a:t> </a:t>
                      </a:r>
                      <a:r>
                        <a:rPr lang="en-US" altLang="zh-CN" sz="1400" dirty="0"/>
                        <a:t>string {</a:t>
                      </a:r>
                    </a:p>
                    <a:p>
                      <a:pPr algn="l">
                        <a:lnSpc>
                          <a:spcPct val="150000"/>
                        </a:lnSpc>
                      </a:pPr>
                      <a:r>
                        <a:rPr lang="en-US" altLang="zh-CN" sz="1400" dirty="0"/>
                        <a:t>    return '</a:t>
                      </a:r>
                      <a:r>
                        <a:rPr lang="en-US" altLang="zh-CN" sz="1400" dirty="0" err="1"/>
                        <a:t>Hello,TS</a:t>
                      </a:r>
                      <a:r>
                        <a:rPr lang="en-US" altLang="zh-CN" sz="1400" dirty="0"/>
                        <a:t>!';</a:t>
                      </a:r>
                    </a:p>
                    <a:p>
                      <a:pPr algn="l">
                        <a:lnSpc>
                          <a:spcPct val="150000"/>
                        </a:lnSpc>
                      </a:pPr>
                      <a:r>
                        <a:rPr lang="en-US" altLang="zh-CN" sz="1400" dirty="0"/>
                        <a:t>}</a:t>
                      </a:r>
                    </a:p>
                  </a:txBody>
                  <a:tcPr/>
                </a:tc>
              </a:tr>
              <a:tr h="1148316">
                <a:tc>
                  <a:txBody>
                    <a:bodyPr/>
                    <a:lstStyle/>
                    <a:p>
                      <a:pPr marL="0" algn="l" defTabSz="914400" rtl="0" eaLnBrk="1" latinLnBrk="0" hangingPunct="1"/>
                      <a:r>
                        <a:rPr lang="zh-CN" altLang="en-US" sz="2400" kern="1200" dirty="0">
                          <a:solidFill>
                            <a:srgbClr val="06324B"/>
                          </a:solidFill>
                          <a:latin typeface="+mn-lt"/>
                          <a:ea typeface="+mn-ea"/>
                          <a:cs typeface="+mn-cs"/>
                        </a:rPr>
                        <a:t>无返回值</a:t>
                      </a:r>
                    </a:p>
                  </a:txBody>
                  <a:tcPr/>
                </a:tc>
                <a:tc>
                  <a:txBody>
                    <a:bodyPr/>
                    <a:lstStyle/>
                    <a:p>
                      <a:pPr>
                        <a:lnSpc>
                          <a:spcPct val="150000"/>
                        </a:lnSpc>
                      </a:pPr>
                      <a:r>
                        <a:rPr lang="en-US" altLang="zh-CN" sz="1400" dirty="0"/>
                        <a:t>function </a:t>
                      </a:r>
                      <a:r>
                        <a:rPr lang="en-US" altLang="zh-CN" sz="1400" dirty="0" err="1"/>
                        <a:t>sayHi</a:t>
                      </a:r>
                      <a:r>
                        <a:rPr lang="en-US" altLang="zh-CN" sz="1400" dirty="0"/>
                        <a:t>(name:</a:t>
                      </a:r>
                      <a:r>
                        <a:rPr lang="zh-CN" altLang="en-US" sz="1400" dirty="0"/>
                        <a:t> </a:t>
                      </a:r>
                      <a:r>
                        <a:rPr lang="en-US" altLang="zh-CN" sz="1400" dirty="0"/>
                        <a:t>string):</a:t>
                      </a:r>
                      <a:r>
                        <a:rPr lang="zh-CN" altLang="en-US" sz="1400" dirty="0"/>
                        <a:t> </a:t>
                      </a:r>
                      <a:r>
                        <a:rPr lang="en-US" altLang="zh-CN" sz="1400" dirty="0"/>
                        <a:t>void {</a:t>
                      </a:r>
                    </a:p>
                    <a:p>
                      <a:pPr>
                        <a:lnSpc>
                          <a:spcPct val="150000"/>
                        </a:lnSpc>
                      </a:pPr>
                      <a:r>
                        <a:rPr lang="en-US" altLang="zh-CN" sz="1400" dirty="0"/>
                        <a:t>    </a:t>
                      </a:r>
                      <a:r>
                        <a:rPr lang="en-US" altLang="zh-CN" sz="1400" dirty="0" err="1"/>
                        <a:t>console.info</a:t>
                      </a:r>
                      <a:r>
                        <a:rPr lang="en-US" altLang="zh-CN" sz="1400" dirty="0"/>
                        <a:t>('Hello,'+</a:t>
                      </a:r>
                      <a:r>
                        <a:rPr lang="zh-CN" altLang="en-US" sz="1400" dirty="0"/>
                        <a:t> </a:t>
                      </a:r>
                      <a:r>
                        <a:rPr lang="en-US" altLang="zh-CN" sz="1400" dirty="0"/>
                        <a:t>name);</a:t>
                      </a:r>
                    </a:p>
                    <a:p>
                      <a:pPr>
                        <a:lnSpc>
                          <a:spcPct val="150000"/>
                        </a:lnSpc>
                      </a:pPr>
                      <a:r>
                        <a:rPr lang="en-US" altLang="zh-CN" sz="1400" dirty="0"/>
                        <a:t>}</a:t>
                      </a:r>
                      <a:endParaRPr lang="zh-CN" altLang="en-US" sz="1400" dirty="0"/>
                    </a:p>
                  </a:txBody>
                  <a:tcPr/>
                </a:tc>
                <a:tc>
                  <a:txBody>
                    <a:bodyPr/>
                    <a:lstStyle/>
                    <a:p>
                      <a:pPr algn="l">
                        <a:lnSpc>
                          <a:spcPct val="150000"/>
                        </a:lnSpc>
                      </a:pPr>
                      <a:r>
                        <a:rPr lang="en-US" altLang="zh-CN" sz="1400" dirty="0"/>
                        <a:t>function </a:t>
                      </a:r>
                      <a:r>
                        <a:rPr lang="en-US" altLang="zh-CN" sz="1400" dirty="0" err="1"/>
                        <a:t>sayHi</a:t>
                      </a:r>
                      <a:r>
                        <a:rPr lang="en-US" altLang="zh-CN" sz="1400" dirty="0"/>
                        <a:t>():</a:t>
                      </a:r>
                      <a:r>
                        <a:rPr lang="zh-CN" altLang="en-US" sz="1400" dirty="0"/>
                        <a:t> </a:t>
                      </a:r>
                      <a:r>
                        <a:rPr lang="en-US" altLang="zh-CN" sz="1400" dirty="0"/>
                        <a:t>void {</a:t>
                      </a:r>
                    </a:p>
                    <a:p>
                      <a:pPr algn="l">
                        <a:lnSpc>
                          <a:spcPct val="150000"/>
                        </a:lnSpc>
                      </a:pPr>
                      <a:r>
                        <a:rPr lang="en-US" altLang="zh-CN" sz="1400" dirty="0"/>
                        <a:t>    </a:t>
                      </a:r>
                      <a:r>
                        <a:rPr lang="en-US" altLang="zh-CN" sz="1400" dirty="0" err="1"/>
                        <a:t>console.info</a:t>
                      </a:r>
                      <a:r>
                        <a:rPr lang="en-US" altLang="zh-CN" sz="1400" dirty="0"/>
                        <a:t>('</a:t>
                      </a:r>
                      <a:r>
                        <a:rPr lang="en-US" altLang="zh-CN" sz="1400" dirty="0" err="1"/>
                        <a:t>Hello,TS</a:t>
                      </a:r>
                      <a:r>
                        <a:rPr lang="en-US" altLang="zh-CN" sz="1400" dirty="0"/>
                        <a:t>!');</a:t>
                      </a:r>
                    </a:p>
                    <a:p>
                      <a:pPr algn="l">
                        <a:lnSpc>
                          <a:spcPct val="150000"/>
                        </a:lnSpc>
                      </a:pPr>
                      <a:r>
                        <a:rPr lang="en-US" altLang="zh-CN" sz="1400" dirty="0"/>
                        <a:t>}</a:t>
                      </a:r>
                    </a:p>
                  </a:txBody>
                  <a:tcPr/>
                </a:tc>
              </a:tr>
              <a:tr h="808500">
                <a:tc>
                  <a:txBody>
                    <a:bodyPr/>
                    <a:lstStyle/>
                    <a:p>
                      <a:pPr marL="0" algn="l" defTabSz="914400" rtl="0" eaLnBrk="1" latinLnBrk="0" hangingPunct="1"/>
                      <a:r>
                        <a:rPr lang="zh-CN" altLang="en-US" sz="2400" kern="1200" dirty="0">
                          <a:solidFill>
                            <a:srgbClr val="06324B"/>
                          </a:solidFill>
                          <a:latin typeface="+mn-lt"/>
                          <a:ea typeface="+mn-ea"/>
                          <a:cs typeface="+mn-cs"/>
                        </a:rPr>
                        <a:t>调用</a:t>
                      </a:r>
                    </a:p>
                  </a:txBody>
                  <a:tcPr/>
                </a:tc>
                <a:tc>
                  <a:txBody>
                    <a:bodyPr/>
                    <a:lstStyle/>
                    <a:p>
                      <a:pPr>
                        <a:lnSpc>
                          <a:spcPct val="150000"/>
                        </a:lnSpc>
                      </a:pPr>
                      <a:r>
                        <a:rPr lang="en-US" altLang="zh-CN" sz="1400" dirty="0"/>
                        <a:t>let hi = </a:t>
                      </a:r>
                      <a:r>
                        <a:rPr lang="en-US" altLang="zh-CN" sz="1400" dirty="0" err="1"/>
                        <a:t>sayHi</a:t>
                      </a:r>
                      <a:r>
                        <a:rPr lang="en-US" altLang="zh-CN" sz="1400" dirty="0"/>
                        <a:t>('TS'); /* hi='</a:t>
                      </a:r>
                      <a:r>
                        <a:rPr lang="en-US" altLang="zh-CN" sz="1400" dirty="0" err="1"/>
                        <a:t>Hello,TS</a:t>
                      </a:r>
                      <a:r>
                        <a:rPr lang="en-US" altLang="zh-CN" sz="1400" dirty="0"/>
                        <a:t>'; */</a:t>
                      </a:r>
                    </a:p>
                    <a:p>
                      <a:pPr>
                        <a:lnSpc>
                          <a:spcPct val="150000"/>
                        </a:lnSpc>
                      </a:pPr>
                      <a:r>
                        <a:rPr lang="en-US" altLang="zh-CN" sz="1400" dirty="0"/>
                        <a:t>alert(</a:t>
                      </a:r>
                      <a:r>
                        <a:rPr lang="en-US" altLang="zh-CN" sz="1400" dirty="0" err="1"/>
                        <a:t>sayHi</a:t>
                      </a:r>
                      <a:r>
                        <a:rPr lang="en-US" altLang="zh-CN" sz="1400" dirty="0"/>
                        <a:t>('TS')); /* </a:t>
                      </a:r>
                      <a:r>
                        <a:rPr lang="en-US" altLang="zh-CN" sz="1400" dirty="0" err="1"/>
                        <a:t>Hello,TS</a:t>
                      </a:r>
                      <a:r>
                        <a:rPr lang="en-US" altLang="zh-CN" sz="1400" dirty="0"/>
                        <a:t> */</a:t>
                      </a:r>
                      <a:endParaRPr lang="zh-CN" altLang="en-US" sz="1400" dirty="0"/>
                    </a:p>
                  </a:txBody>
                  <a:tcPr/>
                </a:tc>
                <a:tc>
                  <a:txBody>
                    <a:bodyPr/>
                    <a:lstStyle/>
                    <a:p>
                      <a:pPr algn="l">
                        <a:lnSpc>
                          <a:spcPct val="150000"/>
                        </a:lnSpc>
                      </a:pPr>
                      <a:r>
                        <a:rPr lang="en-US" altLang="zh-CN" sz="1400" dirty="0"/>
                        <a:t>let hi = </a:t>
                      </a:r>
                      <a:r>
                        <a:rPr lang="en-US" altLang="zh-CN" sz="1400" dirty="0" err="1"/>
                        <a:t>sayHi</a:t>
                      </a:r>
                      <a:r>
                        <a:rPr lang="en-US" altLang="zh-CN" sz="1400" dirty="0"/>
                        <a:t>(); /* hi='</a:t>
                      </a:r>
                      <a:r>
                        <a:rPr lang="en-US" altLang="zh-CN" sz="1400" dirty="0" err="1"/>
                        <a:t>Hello,TS</a:t>
                      </a:r>
                      <a:r>
                        <a:rPr lang="en-US" altLang="zh-CN" sz="1400" dirty="0"/>
                        <a:t>!'; */</a:t>
                      </a:r>
                    </a:p>
                    <a:p>
                      <a:pPr algn="l">
                        <a:lnSpc>
                          <a:spcPct val="150000"/>
                        </a:lnSpc>
                      </a:pPr>
                      <a:r>
                        <a:rPr lang="en-US" altLang="zh-CN" sz="1400" dirty="0"/>
                        <a:t>alert(</a:t>
                      </a:r>
                      <a:r>
                        <a:rPr lang="en-US" altLang="zh-CN" sz="1400" dirty="0" err="1"/>
                        <a:t>sayHi</a:t>
                      </a:r>
                      <a:r>
                        <a:rPr lang="en-US" altLang="zh-CN" sz="1400" dirty="0"/>
                        <a:t>()); /* </a:t>
                      </a:r>
                      <a:r>
                        <a:rPr lang="en-US" altLang="zh-CN" sz="1400" dirty="0" err="1"/>
                        <a:t>Hello,TS</a:t>
                      </a:r>
                      <a:r>
                        <a:rPr lang="en-US" altLang="zh-CN" sz="1400" dirty="0"/>
                        <a:t>! */</a:t>
                      </a:r>
                    </a:p>
                  </a:txBody>
                  <a:tcPr/>
                </a:tc>
              </a:tr>
            </a:tbl>
          </a:graphicData>
        </a:graphic>
      </p:graphicFrame>
      <p:cxnSp>
        <p:nvCxnSpPr>
          <p:cNvPr id="5" name="直线连接符 4"/>
          <p:cNvCxnSpPr/>
          <p:nvPr/>
        </p:nvCxnSpPr>
        <p:spPr>
          <a:xfrm>
            <a:off x="1456383" y="2023588"/>
            <a:ext cx="2072138"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1546958" y="3253563"/>
            <a:ext cx="184731" cy="369332"/>
          </a:xfrm>
          <a:prstGeom prst="rect">
            <a:avLst/>
          </a:prstGeom>
          <a:noFill/>
        </p:spPr>
        <p:txBody>
          <a:bodyPr wrap="none" rtlCol="0">
            <a:spAutoFit/>
          </a:bodyPr>
          <a:lstStyle/>
          <a:p>
            <a:endParaRPr kumimoji="1"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466111" y="377370"/>
            <a:ext cx="7732027" cy="651489"/>
            <a:chOff x="466111" y="377370"/>
            <a:chExt cx="7732027" cy="651489"/>
          </a:xfrm>
        </p:grpSpPr>
        <p:sp>
          <p:nvSpPr>
            <p:cNvPr id="10" name="菱形 9"/>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1</a:t>
              </a:r>
              <a:endParaRPr kumimoji="1" lang="zh-CN" altLang="en-US" dirty="0">
                <a:solidFill>
                  <a:schemeClr val="bg1"/>
                </a:solidFill>
              </a:endParaRPr>
            </a:p>
          </p:txBody>
        </p:sp>
        <p:sp>
          <p:nvSpPr>
            <p:cNvPr id="11" name="文本框 10"/>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 </a:t>
              </a:r>
              <a:r>
                <a:rPr lang="en-US" altLang="zh-CN" sz="3200" b="1" dirty="0">
                  <a:solidFill>
                    <a:srgbClr val="06324B"/>
                  </a:solidFill>
                </a:rPr>
                <a:t>function </a:t>
              </a:r>
              <a:r>
                <a:rPr lang="zh-CN" altLang="en-US" sz="3200" b="1" dirty="0">
                  <a:solidFill>
                    <a:srgbClr val="06324B"/>
                  </a:solidFill>
                </a:rPr>
                <a:t>函数</a:t>
              </a:r>
              <a:endParaRPr lang="nl-NL" altLang="zh-CN" sz="3200" b="1" dirty="0">
                <a:solidFill>
                  <a:srgbClr val="06324B"/>
                </a:solidFill>
              </a:endParaRPr>
            </a:p>
          </p:txBody>
        </p:sp>
      </p:grpSp>
      <p:sp>
        <p:nvSpPr>
          <p:cNvPr id="17" name="文本框 16"/>
          <p:cNvSpPr txBox="1"/>
          <p:nvPr/>
        </p:nvSpPr>
        <p:spPr>
          <a:xfrm>
            <a:off x="11546958" y="3253563"/>
            <a:ext cx="184731" cy="369332"/>
          </a:xfrm>
          <a:prstGeom prst="rect">
            <a:avLst/>
          </a:prstGeom>
          <a:noFill/>
        </p:spPr>
        <p:txBody>
          <a:bodyPr wrap="none" rtlCol="0">
            <a:spAutoFit/>
          </a:bodyPr>
          <a:lstStyle/>
          <a:p>
            <a:endParaRPr kumimoji="1" lang="zh-CN" altLang="en-US" dirty="0"/>
          </a:p>
        </p:txBody>
      </p:sp>
      <p:sp>
        <p:nvSpPr>
          <p:cNvPr id="60" name="Freeform 233"/>
          <p:cNvSpPr/>
          <p:nvPr/>
        </p:nvSpPr>
        <p:spPr bwMode="auto">
          <a:xfrm>
            <a:off x="8929141" y="1367762"/>
            <a:ext cx="2290912" cy="2275995"/>
          </a:xfrm>
          <a:custGeom>
            <a:avLst/>
            <a:gdLst>
              <a:gd name="T0" fmla="*/ 21 w 129"/>
              <a:gd name="T1" fmla="*/ 128 h 128"/>
              <a:gd name="T2" fmla="*/ 117 w 129"/>
              <a:gd name="T3" fmla="*/ 128 h 128"/>
              <a:gd name="T4" fmla="*/ 125 w 129"/>
              <a:gd name="T5" fmla="*/ 115 h 128"/>
              <a:gd name="T6" fmla="*/ 62 w 129"/>
              <a:gd name="T7" fmla="*/ 7 h 128"/>
              <a:gd name="T8" fmla="*/ 47 w 129"/>
              <a:gd name="T9" fmla="*/ 7 h 128"/>
              <a:gd name="T10" fmla="*/ 0 w 129"/>
              <a:gd name="T11" fmla="*/ 90 h 128"/>
              <a:gd name="T12" fmla="*/ 21 w 12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9" h="128">
                <a:moveTo>
                  <a:pt x="21" y="128"/>
                </a:moveTo>
                <a:cubicBezTo>
                  <a:pt x="117" y="128"/>
                  <a:pt x="117" y="128"/>
                  <a:pt x="117" y="128"/>
                </a:cubicBezTo>
                <a:cubicBezTo>
                  <a:pt x="126" y="128"/>
                  <a:pt x="129" y="123"/>
                  <a:pt x="125" y="115"/>
                </a:cubicBezTo>
                <a:cubicBezTo>
                  <a:pt x="62" y="7"/>
                  <a:pt x="62" y="7"/>
                  <a:pt x="62" y="7"/>
                </a:cubicBezTo>
                <a:cubicBezTo>
                  <a:pt x="58" y="0"/>
                  <a:pt x="51" y="0"/>
                  <a:pt x="47" y="7"/>
                </a:cubicBezTo>
                <a:cubicBezTo>
                  <a:pt x="0" y="90"/>
                  <a:pt x="0" y="90"/>
                  <a:pt x="0" y="90"/>
                </a:cubicBezTo>
                <a:cubicBezTo>
                  <a:pt x="11" y="99"/>
                  <a:pt x="19" y="113"/>
                  <a:pt x="21" y="128"/>
                </a:cubicBezTo>
                <a:close/>
              </a:path>
            </a:pathLst>
          </a:custGeom>
          <a:solidFill>
            <a:schemeClr val="accent2"/>
          </a:solidFill>
          <a:ln>
            <a:noFill/>
          </a:ln>
        </p:spPr>
        <p:txBody>
          <a:bodyPr vert="horz" wrap="square" lIns="68580" tIns="34290" rIns="68580" bIns="34290" numCol="1" anchor="t" anchorCtr="0" compatLnSpc="1"/>
          <a:lstStyle/>
          <a:p>
            <a:endParaRPr lang="zh-CN" altLang="en-US"/>
          </a:p>
        </p:txBody>
      </p:sp>
      <p:sp>
        <p:nvSpPr>
          <p:cNvPr id="61" name="Freeform 234"/>
          <p:cNvSpPr/>
          <p:nvPr/>
        </p:nvSpPr>
        <p:spPr bwMode="auto">
          <a:xfrm>
            <a:off x="8929141" y="3802891"/>
            <a:ext cx="2290912" cy="2275995"/>
          </a:xfrm>
          <a:custGeom>
            <a:avLst/>
            <a:gdLst>
              <a:gd name="T0" fmla="*/ 117 w 129"/>
              <a:gd name="T1" fmla="*/ 0 h 128"/>
              <a:gd name="T2" fmla="*/ 21 w 129"/>
              <a:gd name="T3" fmla="*/ 0 h 128"/>
              <a:gd name="T4" fmla="*/ 0 w 129"/>
              <a:gd name="T5" fmla="*/ 38 h 128"/>
              <a:gd name="T6" fmla="*/ 47 w 129"/>
              <a:gd name="T7" fmla="*/ 121 h 128"/>
              <a:gd name="T8" fmla="*/ 62 w 129"/>
              <a:gd name="T9" fmla="*/ 121 h 128"/>
              <a:gd name="T10" fmla="*/ 125 w 129"/>
              <a:gd name="T11" fmla="*/ 12 h 128"/>
              <a:gd name="T12" fmla="*/ 117 w 129"/>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29" h="128">
                <a:moveTo>
                  <a:pt x="117" y="0"/>
                </a:moveTo>
                <a:cubicBezTo>
                  <a:pt x="21" y="0"/>
                  <a:pt x="21" y="0"/>
                  <a:pt x="21" y="0"/>
                </a:cubicBezTo>
                <a:cubicBezTo>
                  <a:pt x="19" y="15"/>
                  <a:pt x="11" y="29"/>
                  <a:pt x="0" y="38"/>
                </a:cubicBezTo>
                <a:cubicBezTo>
                  <a:pt x="47" y="121"/>
                  <a:pt x="47" y="121"/>
                  <a:pt x="47" y="121"/>
                </a:cubicBezTo>
                <a:cubicBezTo>
                  <a:pt x="51" y="128"/>
                  <a:pt x="58" y="128"/>
                  <a:pt x="62" y="121"/>
                </a:cubicBezTo>
                <a:cubicBezTo>
                  <a:pt x="125" y="12"/>
                  <a:pt x="125" y="12"/>
                  <a:pt x="125" y="12"/>
                </a:cubicBezTo>
                <a:cubicBezTo>
                  <a:pt x="129" y="5"/>
                  <a:pt x="126" y="0"/>
                  <a:pt x="117" y="0"/>
                </a:cubicBezTo>
                <a:close/>
              </a:path>
            </a:pathLst>
          </a:custGeom>
          <a:solidFill>
            <a:srgbClr val="06324B"/>
          </a:solidFill>
          <a:ln>
            <a:noFill/>
          </a:ln>
        </p:spPr>
        <p:txBody>
          <a:bodyPr vert="horz" wrap="square" lIns="68580" tIns="34290" rIns="68580" bIns="34290" numCol="1" anchor="t" anchorCtr="0" compatLnSpc="1"/>
          <a:lstStyle/>
          <a:p>
            <a:endParaRPr lang="zh-CN" altLang="en-US"/>
          </a:p>
        </p:txBody>
      </p:sp>
      <p:sp>
        <p:nvSpPr>
          <p:cNvPr id="62" name="Freeform 235"/>
          <p:cNvSpPr/>
          <p:nvPr/>
        </p:nvSpPr>
        <p:spPr bwMode="auto">
          <a:xfrm>
            <a:off x="5466251" y="1367762"/>
            <a:ext cx="2309148" cy="2275995"/>
          </a:xfrm>
          <a:custGeom>
            <a:avLst/>
            <a:gdLst>
              <a:gd name="T0" fmla="*/ 130 w 130"/>
              <a:gd name="T1" fmla="*/ 90 h 128"/>
              <a:gd name="T2" fmla="*/ 82 w 130"/>
              <a:gd name="T3" fmla="*/ 7 h 128"/>
              <a:gd name="T4" fmla="*/ 67 w 130"/>
              <a:gd name="T5" fmla="*/ 7 h 128"/>
              <a:gd name="T6" fmla="*/ 4 w 130"/>
              <a:gd name="T7" fmla="*/ 115 h 128"/>
              <a:gd name="T8" fmla="*/ 12 w 130"/>
              <a:gd name="T9" fmla="*/ 128 h 128"/>
              <a:gd name="T10" fmla="*/ 109 w 130"/>
              <a:gd name="T11" fmla="*/ 128 h 128"/>
              <a:gd name="T12" fmla="*/ 130 w 130"/>
              <a:gd name="T13" fmla="*/ 90 h 128"/>
            </a:gdLst>
            <a:ahLst/>
            <a:cxnLst>
              <a:cxn ang="0">
                <a:pos x="T0" y="T1"/>
              </a:cxn>
              <a:cxn ang="0">
                <a:pos x="T2" y="T3"/>
              </a:cxn>
              <a:cxn ang="0">
                <a:pos x="T4" y="T5"/>
              </a:cxn>
              <a:cxn ang="0">
                <a:pos x="T6" y="T7"/>
              </a:cxn>
              <a:cxn ang="0">
                <a:pos x="T8" y="T9"/>
              </a:cxn>
              <a:cxn ang="0">
                <a:pos x="T10" y="T11"/>
              </a:cxn>
              <a:cxn ang="0">
                <a:pos x="T12" y="T13"/>
              </a:cxn>
            </a:cxnLst>
            <a:rect l="0" t="0" r="r" b="b"/>
            <a:pathLst>
              <a:path w="130" h="128">
                <a:moveTo>
                  <a:pt x="130" y="90"/>
                </a:moveTo>
                <a:cubicBezTo>
                  <a:pt x="82" y="7"/>
                  <a:pt x="82" y="7"/>
                  <a:pt x="82" y="7"/>
                </a:cubicBezTo>
                <a:cubicBezTo>
                  <a:pt x="78" y="0"/>
                  <a:pt x="71" y="0"/>
                  <a:pt x="67" y="7"/>
                </a:cubicBezTo>
                <a:cubicBezTo>
                  <a:pt x="4" y="115"/>
                  <a:pt x="4" y="115"/>
                  <a:pt x="4" y="115"/>
                </a:cubicBezTo>
                <a:cubicBezTo>
                  <a:pt x="0" y="123"/>
                  <a:pt x="4" y="128"/>
                  <a:pt x="12" y="128"/>
                </a:cubicBezTo>
                <a:cubicBezTo>
                  <a:pt x="109" y="128"/>
                  <a:pt x="109" y="128"/>
                  <a:pt x="109" y="128"/>
                </a:cubicBezTo>
                <a:cubicBezTo>
                  <a:pt x="110" y="113"/>
                  <a:pt x="118" y="99"/>
                  <a:pt x="130" y="90"/>
                </a:cubicBezTo>
                <a:close/>
              </a:path>
            </a:pathLst>
          </a:custGeom>
          <a:solidFill>
            <a:schemeClr val="accent2"/>
          </a:solidFill>
          <a:ln>
            <a:noFill/>
          </a:ln>
        </p:spPr>
        <p:txBody>
          <a:bodyPr vert="horz" wrap="square" lIns="68580" tIns="34290" rIns="68580" bIns="34290" numCol="1" anchor="t" anchorCtr="0" compatLnSpc="1"/>
          <a:lstStyle/>
          <a:p>
            <a:endParaRPr lang="zh-CN" altLang="en-US"/>
          </a:p>
        </p:txBody>
      </p:sp>
      <p:sp>
        <p:nvSpPr>
          <p:cNvPr id="63" name="Freeform 236"/>
          <p:cNvSpPr/>
          <p:nvPr/>
        </p:nvSpPr>
        <p:spPr bwMode="auto">
          <a:xfrm>
            <a:off x="5466251" y="3802891"/>
            <a:ext cx="2309148" cy="2275995"/>
          </a:xfrm>
          <a:custGeom>
            <a:avLst/>
            <a:gdLst>
              <a:gd name="T0" fmla="*/ 109 w 130"/>
              <a:gd name="T1" fmla="*/ 0 h 128"/>
              <a:gd name="T2" fmla="*/ 12 w 130"/>
              <a:gd name="T3" fmla="*/ 0 h 128"/>
              <a:gd name="T4" fmla="*/ 4 w 130"/>
              <a:gd name="T5" fmla="*/ 12 h 128"/>
              <a:gd name="T6" fmla="*/ 67 w 130"/>
              <a:gd name="T7" fmla="*/ 121 h 128"/>
              <a:gd name="T8" fmla="*/ 82 w 130"/>
              <a:gd name="T9" fmla="*/ 121 h 128"/>
              <a:gd name="T10" fmla="*/ 130 w 130"/>
              <a:gd name="T11" fmla="*/ 38 h 128"/>
              <a:gd name="T12" fmla="*/ 109 w 1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30" h="128">
                <a:moveTo>
                  <a:pt x="109" y="0"/>
                </a:moveTo>
                <a:cubicBezTo>
                  <a:pt x="12" y="0"/>
                  <a:pt x="12" y="0"/>
                  <a:pt x="12" y="0"/>
                </a:cubicBezTo>
                <a:cubicBezTo>
                  <a:pt x="4" y="0"/>
                  <a:pt x="0" y="5"/>
                  <a:pt x="4" y="12"/>
                </a:cubicBezTo>
                <a:cubicBezTo>
                  <a:pt x="67" y="121"/>
                  <a:pt x="67" y="121"/>
                  <a:pt x="67" y="121"/>
                </a:cubicBezTo>
                <a:cubicBezTo>
                  <a:pt x="71" y="128"/>
                  <a:pt x="78" y="128"/>
                  <a:pt x="82" y="121"/>
                </a:cubicBezTo>
                <a:cubicBezTo>
                  <a:pt x="130" y="38"/>
                  <a:pt x="130" y="38"/>
                  <a:pt x="130" y="38"/>
                </a:cubicBezTo>
                <a:cubicBezTo>
                  <a:pt x="118" y="29"/>
                  <a:pt x="110" y="15"/>
                  <a:pt x="109" y="0"/>
                </a:cubicBezTo>
                <a:close/>
              </a:path>
            </a:pathLst>
          </a:custGeom>
          <a:solidFill>
            <a:srgbClr val="06324B"/>
          </a:solidFill>
          <a:ln>
            <a:noFill/>
          </a:ln>
        </p:spPr>
        <p:txBody>
          <a:bodyPr vert="horz" wrap="square" lIns="68580" tIns="34290" rIns="68580" bIns="34290" numCol="1" anchor="t" anchorCtr="0" compatLnSpc="1"/>
          <a:lstStyle/>
          <a:p>
            <a:endParaRPr lang="zh-CN" altLang="en-US"/>
          </a:p>
        </p:txBody>
      </p:sp>
      <p:sp>
        <p:nvSpPr>
          <p:cNvPr id="64" name="Freeform 237"/>
          <p:cNvSpPr/>
          <p:nvPr/>
        </p:nvSpPr>
        <p:spPr bwMode="auto">
          <a:xfrm>
            <a:off x="7011207" y="1208624"/>
            <a:ext cx="2627422" cy="1670939"/>
          </a:xfrm>
          <a:custGeom>
            <a:avLst/>
            <a:gdLst>
              <a:gd name="T0" fmla="*/ 98 w 148"/>
              <a:gd name="T1" fmla="*/ 93 h 94"/>
              <a:gd name="T2" fmla="*/ 144 w 148"/>
              <a:gd name="T3" fmla="*/ 13 h 94"/>
              <a:gd name="T4" fmla="*/ 136 w 148"/>
              <a:gd name="T5" fmla="*/ 0 h 94"/>
              <a:gd name="T6" fmla="*/ 11 w 148"/>
              <a:gd name="T7" fmla="*/ 0 h 94"/>
              <a:gd name="T8" fmla="*/ 4 w 148"/>
              <a:gd name="T9" fmla="*/ 13 h 94"/>
              <a:gd name="T10" fmla="*/ 50 w 148"/>
              <a:gd name="T11" fmla="*/ 94 h 94"/>
              <a:gd name="T12" fmla="*/ 75 w 148"/>
              <a:gd name="T13" fmla="*/ 88 h 94"/>
              <a:gd name="T14" fmla="*/ 98 w 148"/>
              <a:gd name="T15" fmla="*/ 93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4">
                <a:moveTo>
                  <a:pt x="98" y="93"/>
                </a:moveTo>
                <a:cubicBezTo>
                  <a:pt x="144" y="13"/>
                  <a:pt x="144" y="13"/>
                  <a:pt x="144" y="13"/>
                </a:cubicBezTo>
                <a:cubicBezTo>
                  <a:pt x="148" y="6"/>
                  <a:pt x="145" y="0"/>
                  <a:pt x="136" y="0"/>
                </a:cubicBezTo>
                <a:cubicBezTo>
                  <a:pt x="11" y="0"/>
                  <a:pt x="11" y="0"/>
                  <a:pt x="11" y="0"/>
                </a:cubicBezTo>
                <a:cubicBezTo>
                  <a:pt x="3" y="0"/>
                  <a:pt x="0" y="6"/>
                  <a:pt x="4" y="13"/>
                </a:cubicBezTo>
                <a:cubicBezTo>
                  <a:pt x="50" y="94"/>
                  <a:pt x="50" y="94"/>
                  <a:pt x="50" y="94"/>
                </a:cubicBezTo>
                <a:cubicBezTo>
                  <a:pt x="58" y="90"/>
                  <a:pt x="66" y="88"/>
                  <a:pt x="75" y="88"/>
                </a:cubicBezTo>
                <a:cubicBezTo>
                  <a:pt x="83" y="88"/>
                  <a:pt x="91" y="90"/>
                  <a:pt x="98" y="93"/>
                </a:cubicBezTo>
                <a:close/>
              </a:path>
            </a:pathLst>
          </a:custGeom>
          <a:solidFill>
            <a:srgbClr val="06324B"/>
          </a:solidFill>
          <a:ln>
            <a:noFill/>
          </a:ln>
        </p:spPr>
        <p:txBody>
          <a:bodyPr vert="horz" wrap="square" lIns="68580" tIns="34290" rIns="68580" bIns="34290" numCol="1" anchor="t" anchorCtr="0" compatLnSpc="1"/>
          <a:lstStyle/>
          <a:p>
            <a:endParaRPr lang="zh-CN" altLang="en-US"/>
          </a:p>
        </p:txBody>
      </p:sp>
      <p:sp>
        <p:nvSpPr>
          <p:cNvPr id="65" name="Freeform 238"/>
          <p:cNvSpPr/>
          <p:nvPr/>
        </p:nvSpPr>
        <p:spPr bwMode="auto">
          <a:xfrm>
            <a:off x="7011207" y="4567081"/>
            <a:ext cx="2627422" cy="1670939"/>
          </a:xfrm>
          <a:custGeom>
            <a:avLst/>
            <a:gdLst>
              <a:gd name="T0" fmla="*/ 50 w 148"/>
              <a:gd name="T1" fmla="*/ 0 h 94"/>
              <a:gd name="T2" fmla="*/ 4 w 148"/>
              <a:gd name="T3" fmla="*/ 81 h 94"/>
              <a:gd name="T4" fmla="*/ 11 w 148"/>
              <a:gd name="T5" fmla="*/ 94 h 94"/>
              <a:gd name="T6" fmla="*/ 136 w 148"/>
              <a:gd name="T7" fmla="*/ 94 h 94"/>
              <a:gd name="T8" fmla="*/ 144 w 148"/>
              <a:gd name="T9" fmla="*/ 81 h 94"/>
              <a:gd name="T10" fmla="*/ 98 w 148"/>
              <a:gd name="T11" fmla="*/ 1 h 94"/>
              <a:gd name="T12" fmla="*/ 75 w 148"/>
              <a:gd name="T13" fmla="*/ 6 h 94"/>
              <a:gd name="T14" fmla="*/ 50 w 148"/>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4">
                <a:moveTo>
                  <a:pt x="50" y="0"/>
                </a:moveTo>
                <a:cubicBezTo>
                  <a:pt x="4" y="81"/>
                  <a:pt x="4" y="81"/>
                  <a:pt x="4" y="81"/>
                </a:cubicBezTo>
                <a:cubicBezTo>
                  <a:pt x="0" y="88"/>
                  <a:pt x="3" y="94"/>
                  <a:pt x="11" y="94"/>
                </a:cubicBezTo>
                <a:cubicBezTo>
                  <a:pt x="136" y="94"/>
                  <a:pt x="136" y="94"/>
                  <a:pt x="136" y="94"/>
                </a:cubicBezTo>
                <a:cubicBezTo>
                  <a:pt x="145" y="94"/>
                  <a:pt x="148" y="88"/>
                  <a:pt x="144" y="81"/>
                </a:cubicBezTo>
                <a:cubicBezTo>
                  <a:pt x="98" y="1"/>
                  <a:pt x="98" y="1"/>
                  <a:pt x="98" y="1"/>
                </a:cubicBezTo>
                <a:cubicBezTo>
                  <a:pt x="91" y="4"/>
                  <a:pt x="83" y="6"/>
                  <a:pt x="75" y="6"/>
                </a:cubicBezTo>
                <a:cubicBezTo>
                  <a:pt x="66" y="6"/>
                  <a:pt x="58" y="4"/>
                  <a:pt x="50" y="0"/>
                </a:cubicBezTo>
                <a:close/>
              </a:path>
            </a:pathLst>
          </a:custGeom>
          <a:solidFill>
            <a:schemeClr val="accent2"/>
          </a:solidFill>
          <a:ln>
            <a:noFill/>
          </a:ln>
        </p:spPr>
        <p:txBody>
          <a:bodyPr vert="horz" wrap="square" lIns="68580" tIns="34290" rIns="68580" bIns="34290" numCol="1" anchor="t" anchorCtr="0" compatLnSpc="1"/>
          <a:lstStyle/>
          <a:p>
            <a:endParaRPr lang="zh-CN" altLang="en-US"/>
          </a:p>
        </p:txBody>
      </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4948" y="3016315"/>
            <a:ext cx="1471199" cy="1471199"/>
          </a:xfrm>
          <a:prstGeom prst="rect">
            <a:avLst/>
          </a:prstGeom>
          <a:effectLst>
            <a:outerShdw blurRad="254000" dir="2700000" sx="102000" sy="102000" algn="tl" rotWithShape="0">
              <a:prstClr val="black">
                <a:alpha val="28000"/>
              </a:prstClr>
            </a:outerShdw>
          </a:effectLst>
        </p:spPr>
      </p:pic>
      <p:sp>
        <p:nvSpPr>
          <p:cNvPr id="67" name="文本框 322"/>
          <p:cNvSpPr txBox="1"/>
          <p:nvPr/>
        </p:nvSpPr>
        <p:spPr>
          <a:xfrm>
            <a:off x="7614467" y="1491379"/>
            <a:ext cx="1420901" cy="992580"/>
          </a:xfrm>
          <a:prstGeom prst="rect">
            <a:avLst/>
          </a:prstGeom>
          <a:noFill/>
        </p:spPr>
        <p:txBody>
          <a:bodyPr wrap="none" lIns="68580" tIns="34290" rIns="68580" bIns="34290" rtlCol="0">
            <a:spAutoFit/>
          </a:bodyPr>
          <a:lstStyle/>
          <a:p>
            <a:pPr algn="ctr"/>
            <a:r>
              <a:rPr lang="zh-CN" altLang="en-US" sz="2000" dirty="0">
                <a:solidFill>
                  <a:schemeClr val="bg1"/>
                </a:solidFill>
              </a:rPr>
              <a:t>函数的定义</a:t>
            </a:r>
          </a:p>
          <a:p>
            <a:pPr algn="ctr"/>
            <a:endParaRPr lang="en-US" altLang="zh-CN" sz="2000" dirty="0">
              <a:solidFill>
                <a:schemeClr val="bg1"/>
              </a:solidFill>
              <a:latin typeface="Steelfish" pitchFamily="2" charset="0"/>
              <a:cs typeface="Aharoni" panose="02010803020104030203" pitchFamily="2" charset="-79"/>
            </a:endParaRPr>
          </a:p>
          <a:p>
            <a:pPr algn="ctr"/>
            <a:r>
              <a:rPr lang="en-US" altLang="zh-CN" sz="2000" dirty="0">
                <a:solidFill>
                  <a:schemeClr val="bg1"/>
                </a:solidFill>
                <a:latin typeface="Steelfish" pitchFamily="2" charset="0"/>
                <a:cs typeface="Aharoni" panose="02010803020104030203" pitchFamily="2" charset="-79"/>
              </a:rPr>
              <a:t>01</a:t>
            </a:r>
          </a:p>
        </p:txBody>
      </p:sp>
      <p:sp>
        <p:nvSpPr>
          <p:cNvPr id="69" name="文本框 329"/>
          <p:cNvSpPr txBox="1"/>
          <p:nvPr/>
        </p:nvSpPr>
        <p:spPr>
          <a:xfrm>
            <a:off x="7745560" y="5002341"/>
            <a:ext cx="1164422" cy="992580"/>
          </a:xfrm>
          <a:prstGeom prst="rect">
            <a:avLst/>
          </a:prstGeom>
          <a:noFill/>
        </p:spPr>
        <p:txBody>
          <a:bodyPr wrap="none" lIns="68580" tIns="34290" rIns="68580" bIns="34290" rtlCol="0">
            <a:spAutoFit/>
          </a:bodyPr>
          <a:lstStyle/>
          <a:p>
            <a:pPr algn="ctr"/>
            <a:r>
              <a:rPr lang="zh-CN" altLang="en-US" sz="2000" dirty="0">
                <a:solidFill>
                  <a:schemeClr val="bg1"/>
                </a:solidFill>
              </a:rPr>
              <a:t>剩余参数</a:t>
            </a:r>
          </a:p>
          <a:p>
            <a:pPr algn="ctr"/>
            <a:endParaRPr lang="en-US" altLang="zh-CN" sz="2000" dirty="0">
              <a:solidFill>
                <a:schemeClr val="bg1"/>
              </a:solidFill>
            </a:endParaRPr>
          </a:p>
          <a:p>
            <a:pPr algn="ctr"/>
            <a:r>
              <a:rPr lang="en-US" altLang="zh-CN" sz="2000" dirty="0">
                <a:solidFill>
                  <a:schemeClr val="bg1"/>
                </a:solidFill>
              </a:rPr>
              <a:t>04</a:t>
            </a:r>
            <a:endParaRPr lang="zh-CN" altLang="en-US" sz="2000" dirty="0">
              <a:solidFill>
                <a:schemeClr val="bg1"/>
              </a:solidFill>
            </a:endParaRPr>
          </a:p>
        </p:txBody>
      </p:sp>
      <p:sp>
        <p:nvSpPr>
          <p:cNvPr id="70" name="文本框 331"/>
          <p:cNvSpPr txBox="1"/>
          <p:nvPr/>
        </p:nvSpPr>
        <p:spPr>
          <a:xfrm>
            <a:off x="6162893" y="2389074"/>
            <a:ext cx="1164422" cy="992580"/>
          </a:xfrm>
          <a:prstGeom prst="rect">
            <a:avLst/>
          </a:prstGeom>
          <a:noFill/>
        </p:spPr>
        <p:txBody>
          <a:bodyPr wrap="none" lIns="68580" tIns="34290" rIns="68580" bIns="34290" rtlCol="0">
            <a:spAutoFit/>
          </a:bodyPr>
          <a:lstStyle/>
          <a:p>
            <a:pPr algn="ctr"/>
            <a:r>
              <a:rPr lang="zh-CN" altLang="en-US" sz="2000" dirty="0">
                <a:solidFill>
                  <a:schemeClr val="bg1"/>
                </a:solidFill>
              </a:rPr>
              <a:t>函数重载</a:t>
            </a:r>
            <a:endParaRPr lang="en-US" altLang="zh-CN" sz="2000" dirty="0">
              <a:solidFill>
                <a:schemeClr val="bg1"/>
              </a:solidFill>
            </a:endParaRPr>
          </a:p>
          <a:p>
            <a:pPr algn="ctr"/>
            <a:endParaRPr lang="en-US" altLang="zh-CN" sz="2000" dirty="0">
              <a:solidFill>
                <a:schemeClr val="bg1"/>
              </a:solidFill>
            </a:endParaRPr>
          </a:p>
          <a:p>
            <a:pPr algn="ctr"/>
            <a:r>
              <a:rPr lang="en-US" altLang="zh-CN" sz="2000" dirty="0">
                <a:solidFill>
                  <a:schemeClr val="bg1"/>
                </a:solidFill>
              </a:rPr>
              <a:t>06</a:t>
            </a:r>
            <a:endParaRPr lang="zh-CN" altLang="en-US" sz="2000" dirty="0">
              <a:solidFill>
                <a:schemeClr val="bg1"/>
              </a:solidFill>
            </a:endParaRPr>
          </a:p>
        </p:txBody>
      </p:sp>
      <p:sp>
        <p:nvSpPr>
          <p:cNvPr id="71" name="文本框 333"/>
          <p:cNvSpPr txBox="1"/>
          <p:nvPr/>
        </p:nvSpPr>
        <p:spPr>
          <a:xfrm>
            <a:off x="9320355" y="2389074"/>
            <a:ext cx="1164422" cy="992580"/>
          </a:xfrm>
          <a:prstGeom prst="rect">
            <a:avLst/>
          </a:prstGeom>
          <a:noFill/>
        </p:spPr>
        <p:txBody>
          <a:bodyPr wrap="none" lIns="68580" tIns="34290" rIns="68580" bIns="34290" rtlCol="0">
            <a:spAutoFit/>
          </a:bodyPr>
          <a:lstStyle/>
          <a:p>
            <a:pPr algn="ctr"/>
            <a:r>
              <a:rPr lang="zh-CN" altLang="en-US" sz="2000" dirty="0">
                <a:solidFill>
                  <a:schemeClr val="bg1"/>
                </a:solidFill>
              </a:rPr>
              <a:t>可选参数</a:t>
            </a:r>
            <a:endParaRPr lang="en-US" altLang="zh-CN" sz="2000" dirty="0">
              <a:solidFill>
                <a:schemeClr val="bg1"/>
              </a:solidFill>
            </a:endParaRPr>
          </a:p>
          <a:p>
            <a:pPr algn="ctr"/>
            <a:endParaRPr lang="en-US" altLang="zh-CN" sz="2000" dirty="0">
              <a:solidFill>
                <a:schemeClr val="bg1"/>
              </a:solidFill>
            </a:endParaRPr>
          </a:p>
          <a:p>
            <a:pPr algn="ctr"/>
            <a:r>
              <a:rPr lang="en-US" altLang="zh-CN" sz="2000" dirty="0">
                <a:solidFill>
                  <a:schemeClr val="bg1"/>
                </a:solidFill>
              </a:rPr>
              <a:t>02</a:t>
            </a:r>
            <a:endParaRPr lang="zh-CN" altLang="en-US" sz="2000" dirty="0">
              <a:solidFill>
                <a:schemeClr val="bg1"/>
              </a:solidFill>
            </a:endParaRPr>
          </a:p>
        </p:txBody>
      </p:sp>
      <p:sp>
        <p:nvSpPr>
          <p:cNvPr id="72" name="文本框 335"/>
          <p:cNvSpPr txBox="1"/>
          <p:nvPr/>
        </p:nvSpPr>
        <p:spPr>
          <a:xfrm>
            <a:off x="5840485" y="4145843"/>
            <a:ext cx="1605249" cy="992580"/>
          </a:xfrm>
          <a:prstGeom prst="rect">
            <a:avLst/>
          </a:prstGeom>
          <a:noFill/>
        </p:spPr>
        <p:txBody>
          <a:bodyPr wrap="none" lIns="68580" tIns="34290" rIns="68580" bIns="34290" rtlCol="0">
            <a:spAutoFit/>
          </a:bodyPr>
          <a:lstStyle/>
          <a:p>
            <a:pPr algn="ctr"/>
            <a:r>
              <a:rPr lang="zh-CN" altLang="en-US" sz="2000" dirty="0">
                <a:solidFill>
                  <a:schemeClr val="bg1"/>
                </a:solidFill>
              </a:rPr>
              <a:t>箭头函数 es6</a:t>
            </a:r>
          </a:p>
          <a:p>
            <a:pPr algn="ctr"/>
            <a:endParaRPr lang="en-US" altLang="zh-CN" sz="2000" dirty="0">
              <a:solidFill>
                <a:schemeClr val="bg1"/>
              </a:solidFill>
            </a:endParaRPr>
          </a:p>
          <a:p>
            <a:pPr algn="ctr"/>
            <a:r>
              <a:rPr lang="en-US" altLang="zh-CN" sz="2000" dirty="0">
                <a:solidFill>
                  <a:schemeClr val="bg1"/>
                </a:solidFill>
              </a:rPr>
              <a:t>05</a:t>
            </a:r>
            <a:endParaRPr lang="zh-CN" altLang="en-US" sz="2000" dirty="0">
              <a:solidFill>
                <a:schemeClr val="bg1"/>
              </a:solidFill>
            </a:endParaRPr>
          </a:p>
        </p:txBody>
      </p:sp>
      <p:sp>
        <p:nvSpPr>
          <p:cNvPr id="73" name="文本框 337"/>
          <p:cNvSpPr txBox="1"/>
          <p:nvPr/>
        </p:nvSpPr>
        <p:spPr>
          <a:xfrm>
            <a:off x="9393522" y="4145843"/>
            <a:ext cx="1164422" cy="992580"/>
          </a:xfrm>
          <a:prstGeom prst="rect">
            <a:avLst/>
          </a:prstGeom>
          <a:noFill/>
        </p:spPr>
        <p:txBody>
          <a:bodyPr wrap="none" lIns="68580" tIns="34290" rIns="68580" bIns="34290" rtlCol="0">
            <a:spAutoFit/>
          </a:bodyPr>
          <a:lstStyle/>
          <a:p>
            <a:pPr algn="ctr"/>
            <a:r>
              <a:rPr lang="zh-CN" altLang="en-US" sz="2000" dirty="0">
                <a:solidFill>
                  <a:schemeClr val="bg1"/>
                </a:solidFill>
              </a:rPr>
              <a:t>默认参数</a:t>
            </a:r>
            <a:endParaRPr lang="en-US" altLang="zh-CN" sz="2000" dirty="0">
              <a:solidFill>
                <a:schemeClr val="bg1"/>
              </a:solidFill>
            </a:endParaRPr>
          </a:p>
          <a:p>
            <a:pPr algn="ctr"/>
            <a:endParaRPr lang="en-US" altLang="zh-CN" sz="2000" dirty="0">
              <a:solidFill>
                <a:schemeClr val="bg1"/>
              </a:solidFill>
            </a:endParaRPr>
          </a:p>
          <a:p>
            <a:pPr algn="ctr"/>
            <a:r>
              <a:rPr lang="en-US" altLang="zh-CN" sz="2000" dirty="0">
                <a:solidFill>
                  <a:schemeClr val="bg1"/>
                </a:solidFill>
              </a:rPr>
              <a:t>03</a:t>
            </a:r>
            <a:endParaRPr lang="zh-CN" altLang="en-US" sz="2000" dirty="0">
              <a:solidFill>
                <a:schemeClr val="bg1"/>
              </a:solidFill>
            </a:endParaRPr>
          </a:p>
        </p:txBody>
      </p:sp>
      <p:sp>
        <p:nvSpPr>
          <p:cNvPr id="4" name="矩形 3"/>
          <p:cNvSpPr/>
          <p:nvPr/>
        </p:nvSpPr>
        <p:spPr>
          <a:xfrm>
            <a:off x="7879104" y="3314821"/>
            <a:ext cx="942887" cy="923330"/>
          </a:xfrm>
          <a:prstGeom prst="rect">
            <a:avLst/>
          </a:prstGeom>
          <a:noFill/>
        </p:spPr>
        <p:txBody>
          <a:bodyPr wrap="none" lIns="91440" tIns="45720" rIns="91440" bIns="45720">
            <a:spAutoFit/>
          </a:bodyPr>
          <a:lstStyle/>
          <a:p>
            <a:pPr algn="ctr"/>
            <a:r>
              <a:rPr lang="en-US" altLang="zh-CN" sz="5400" b="1" cap="none" spc="0">
                <a:ln w="0"/>
                <a:solidFill>
                  <a:srgbClr val="06324B"/>
                </a:solidFill>
                <a:effectLst>
                  <a:outerShdw blurRad="38100" dist="19050" dir="2700000" algn="tl" rotWithShape="0">
                    <a:schemeClr val="dk1">
                      <a:alpha val="40000"/>
                    </a:schemeClr>
                  </a:outerShdw>
                </a:effectLst>
              </a:rPr>
              <a:t>TS</a:t>
            </a:r>
            <a:endParaRPr lang="zh-CN" altLang="en-US" sz="5400" b="1" cap="none" spc="0" dirty="0">
              <a:ln w="0"/>
              <a:solidFill>
                <a:srgbClr val="06324B"/>
              </a:solidFill>
              <a:effectLst>
                <a:outerShdw blurRad="38100" dist="19050" dir="2700000" algn="tl" rotWithShape="0">
                  <a:schemeClr val="dk1">
                    <a:alpha val="40000"/>
                  </a:schemeClr>
                </a:outerShdw>
              </a:effectLst>
            </a:endParaRPr>
          </a:p>
        </p:txBody>
      </p:sp>
      <p:sp>
        <p:nvSpPr>
          <p:cNvPr id="89" name="Text Box 10"/>
          <p:cNvSpPr txBox="1">
            <a:spLocks noChangeArrowheads="1"/>
          </p:cNvSpPr>
          <p:nvPr/>
        </p:nvSpPr>
        <p:spPr bwMode="auto">
          <a:xfrm>
            <a:off x="835202" y="2253968"/>
            <a:ext cx="3621605" cy="654410"/>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函数是由事件驱动的或者当它被调用时执行的可重复使用的代码块</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90" name="Text Box 10"/>
          <p:cNvSpPr txBox="1">
            <a:spLocks noChangeArrowheads="1"/>
          </p:cNvSpPr>
          <p:nvPr/>
        </p:nvSpPr>
        <p:spPr bwMode="auto">
          <a:xfrm>
            <a:off x="835202" y="3199906"/>
            <a:ext cx="3621605" cy="654410"/>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把一些相关的语句组织在一起，用来执行一个任务的语句块</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91" name="Text Box 10"/>
          <p:cNvSpPr txBox="1">
            <a:spLocks noChangeArrowheads="1"/>
          </p:cNvSpPr>
          <p:nvPr/>
        </p:nvSpPr>
        <p:spPr bwMode="auto">
          <a:xfrm>
            <a:off x="835202" y="4145843"/>
            <a:ext cx="3621605" cy="33124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可实现程序模块的封装最小化</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p:cTn id="12" dur="1000" fill="hold"/>
                                        <p:tgtEl>
                                          <p:spTgt spid="89"/>
                                        </p:tgtEl>
                                        <p:attrNameLst>
                                          <p:attrName>ppt_w</p:attrName>
                                        </p:attrNameLst>
                                      </p:cBhvr>
                                      <p:tavLst>
                                        <p:tav tm="0">
                                          <p:val>
                                            <p:fltVal val="0"/>
                                          </p:val>
                                        </p:tav>
                                        <p:tav tm="100000">
                                          <p:val>
                                            <p:strVal val="#ppt_w"/>
                                          </p:val>
                                        </p:tav>
                                      </p:tavLst>
                                    </p:anim>
                                    <p:anim calcmode="lin" valueType="num">
                                      <p:cBhvr>
                                        <p:cTn id="13" dur="1000" fill="hold"/>
                                        <p:tgtEl>
                                          <p:spTgt spid="89"/>
                                        </p:tgtEl>
                                        <p:attrNameLst>
                                          <p:attrName>ppt_h</p:attrName>
                                        </p:attrNameLst>
                                      </p:cBhvr>
                                      <p:tavLst>
                                        <p:tav tm="0">
                                          <p:val>
                                            <p:fltVal val="0"/>
                                          </p:val>
                                        </p:tav>
                                        <p:tav tm="100000">
                                          <p:val>
                                            <p:strVal val="#ppt_h"/>
                                          </p:val>
                                        </p:tav>
                                      </p:tavLst>
                                    </p:anim>
                                    <p:anim calcmode="lin" valueType="num">
                                      <p:cBhvr>
                                        <p:cTn id="14" dur="1000" fill="hold"/>
                                        <p:tgtEl>
                                          <p:spTgt spid="89"/>
                                        </p:tgtEl>
                                        <p:attrNameLst>
                                          <p:attrName>style.rotation</p:attrName>
                                        </p:attrNameLst>
                                      </p:cBhvr>
                                      <p:tavLst>
                                        <p:tav tm="0">
                                          <p:val>
                                            <p:fltVal val="90"/>
                                          </p:val>
                                        </p:tav>
                                        <p:tav tm="100000">
                                          <p:val>
                                            <p:fltVal val="0"/>
                                          </p:val>
                                        </p:tav>
                                      </p:tavLst>
                                    </p:anim>
                                    <p:animEffect transition="in" filter="fade">
                                      <p:cBhvr>
                                        <p:cTn id="15" dur="1000"/>
                                        <p:tgtEl>
                                          <p:spTgt spid="89"/>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p:cTn id="19" dur="1000" fill="hold"/>
                                        <p:tgtEl>
                                          <p:spTgt spid="90"/>
                                        </p:tgtEl>
                                        <p:attrNameLst>
                                          <p:attrName>ppt_w</p:attrName>
                                        </p:attrNameLst>
                                      </p:cBhvr>
                                      <p:tavLst>
                                        <p:tav tm="0">
                                          <p:val>
                                            <p:fltVal val="0"/>
                                          </p:val>
                                        </p:tav>
                                        <p:tav tm="100000">
                                          <p:val>
                                            <p:strVal val="#ppt_w"/>
                                          </p:val>
                                        </p:tav>
                                      </p:tavLst>
                                    </p:anim>
                                    <p:anim calcmode="lin" valueType="num">
                                      <p:cBhvr>
                                        <p:cTn id="20" dur="1000" fill="hold"/>
                                        <p:tgtEl>
                                          <p:spTgt spid="90"/>
                                        </p:tgtEl>
                                        <p:attrNameLst>
                                          <p:attrName>ppt_h</p:attrName>
                                        </p:attrNameLst>
                                      </p:cBhvr>
                                      <p:tavLst>
                                        <p:tav tm="0">
                                          <p:val>
                                            <p:fltVal val="0"/>
                                          </p:val>
                                        </p:tav>
                                        <p:tav tm="100000">
                                          <p:val>
                                            <p:strVal val="#ppt_h"/>
                                          </p:val>
                                        </p:tav>
                                      </p:tavLst>
                                    </p:anim>
                                    <p:anim calcmode="lin" valueType="num">
                                      <p:cBhvr>
                                        <p:cTn id="21" dur="1000" fill="hold"/>
                                        <p:tgtEl>
                                          <p:spTgt spid="90"/>
                                        </p:tgtEl>
                                        <p:attrNameLst>
                                          <p:attrName>style.rotation</p:attrName>
                                        </p:attrNameLst>
                                      </p:cBhvr>
                                      <p:tavLst>
                                        <p:tav tm="0">
                                          <p:val>
                                            <p:fltVal val="90"/>
                                          </p:val>
                                        </p:tav>
                                        <p:tav tm="100000">
                                          <p:val>
                                            <p:fltVal val="0"/>
                                          </p:val>
                                        </p:tav>
                                      </p:tavLst>
                                    </p:anim>
                                    <p:animEffect transition="in" filter="fade">
                                      <p:cBhvr>
                                        <p:cTn id="22" dur="1000"/>
                                        <p:tgtEl>
                                          <p:spTgt spid="90"/>
                                        </p:tgtEl>
                                      </p:cBhvr>
                                    </p:animEffect>
                                  </p:childTnLst>
                                </p:cTn>
                              </p:par>
                            </p:childTnLst>
                          </p:cTn>
                        </p:par>
                        <p:par>
                          <p:cTn id="23" fill="hold">
                            <p:stCondLst>
                              <p:cond delay="2500"/>
                            </p:stCondLst>
                            <p:childTnLst>
                              <p:par>
                                <p:cTn id="24" presetID="31" presetClass="entr" presetSubtype="0"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anim calcmode="lin" valueType="num">
                                      <p:cBhvr>
                                        <p:cTn id="26" dur="1000" fill="hold"/>
                                        <p:tgtEl>
                                          <p:spTgt spid="91"/>
                                        </p:tgtEl>
                                        <p:attrNameLst>
                                          <p:attrName>ppt_w</p:attrName>
                                        </p:attrNameLst>
                                      </p:cBhvr>
                                      <p:tavLst>
                                        <p:tav tm="0">
                                          <p:val>
                                            <p:fltVal val="0"/>
                                          </p:val>
                                        </p:tav>
                                        <p:tav tm="100000">
                                          <p:val>
                                            <p:strVal val="#ppt_w"/>
                                          </p:val>
                                        </p:tav>
                                      </p:tavLst>
                                    </p:anim>
                                    <p:anim calcmode="lin" valueType="num">
                                      <p:cBhvr>
                                        <p:cTn id="27" dur="1000" fill="hold"/>
                                        <p:tgtEl>
                                          <p:spTgt spid="91"/>
                                        </p:tgtEl>
                                        <p:attrNameLst>
                                          <p:attrName>ppt_h</p:attrName>
                                        </p:attrNameLst>
                                      </p:cBhvr>
                                      <p:tavLst>
                                        <p:tav tm="0">
                                          <p:val>
                                            <p:fltVal val="0"/>
                                          </p:val>
                                        </p:tav>
                                        <p:tav tm="100000">
                                          <p:val>
                                            <p:strVal val="#ppt_h"/>
                                          </p:val>
                                        </p:tav>
                                      </p:tavLst>
                                    </p:anim>
                                    <p:anim calcmode="lin" valueType="num">
                                      <p:cBhvr>
                                        <p:cTn id="28" dur="1000" fill="hold"/>
                                        <p:tgtEl>
                                          <p:spTgt spid="91"/>
                                        </p:tgtEl>
                                        <p:attrNameLst>
                                          <p:attrName>style.rotation</p:attrName>
                                        </p:attrNameLst>
                                      </p:cBhvr>
                                      <p:tavLst>
                                        <p:tav tm="0">
                                          <p:val>
                                            <p:fltVal val="90"/>
                                          </p:val>
                                        </p:tav>
                                        <p:tav tm="100000">
                                          <p:val>
                                            <p:fltVal val="0"/>
                                          </p:val>
                                        </p:tav>
                                      </p:tavLst>
                                    </p:anim>
                                    <p:animEffect transition="in" filter="fade">
                                      <p:cBhvr>
                                        <p:cTn id="29" dur="1000"/>
                                        <p:tgtEl>
                                          <p:spTgt spid="91"/>
                                        </p:tgtEl>
                                      </p:cBhvr>
                                    </p:animEffect>
                                  </p:childTnLst>
                                </p:cTn>
                              </p:par>
                            </p:childTnLst>
                          </p:cTn>
                        </p:par>
                        <p:par>
                          <p:cTn id="30" fill="hold">
                            <p:stCondLst>
                              <p:cond delay="3500"/>
                            </p:stCondLst>
                            <p:childTnLst>
                              <p:par>
                                <p:cTn id="31" presetID="21" presetClass="entr" presetSubtype="1"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heel(1)">
                                      <p:cBhvr>
                                        <p:cTn id="33" dur="250"/>
                                        <p:tgtEl>
                                          <p:spTgt spid="64"/>
                                        </p:tgtEl>
                                      </p:cBhvr>
                                    </p:animEffect>
                                  </p:childTnLst>
                                </p:cTn>
                              </p:par>
                            </p:childTnLst>
                          </p:cTn>
                        </p:par>
                        <p:par>
                          <p:cTn id="34" fill="hold">
                            <p:stCondLst>
                              <p:cond delay="4000"/>
                            </p:stCondLst>
                            <p:childTnLst>
                              <p:par>
                                <p:cTn id="35" presetID="21" presetClass="entr" presetSubtype="1"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heel(1)">
                                      <p:cBhvr>
                                        <p:cTn id="37" dur="250"/>
                                        <p:tgtEl>
                                          <p:spTgt spid="60"/>
                                        </p:tgtEl>
                                      </p:cBhvr>
                                    </p:animEffect>
                                  </p:childTnLst>
                                </p:cTn>
                              </p:par>
                            </p:childTnLst>
                          </p:cTn>
                        </p:par>
                        <p:par>
                          <p:cTn id="38" fill="hold">
                            <p:stCondLst>
                              <p:cond delay="4500"/>
                            </p:stCondLst>
                            <p:childTnLst>
                              <p:par>
                                <p:cTn id="39" presetID="21" presetClass="entr" presetSubtype="1"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heel(1)">
                                      <p:cBhvr>
                                        <p:cTn id="41" dur="250"/>
                                        <p:tgtEl>
                                          <p:spTgt spid="61"/>
                                        </p:tgtEl>
                                      </p:cBhvr>
                                    </p:animEffect>
                                  </p:childTnLst>
                                </p:cTn>
                              </p:par>
                            </p:childTnLst>
                          </p:cTn>
                        </p:par>
                        <p:par>
                          <p:cTn id="42" fill="hold">
                            <p:stCondLst>
                              <p:cond delay="5000"/>
                            </p:stCondLst>
                            <p:childTnLst>
                              <p:par>
                                <p:cTn id="43" presetID="21" presetClass="entr" presetSubtype="1"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heel(1)">
                                      <p:cBhvr>
                                        <p:cTn id="45" dur="250"/>
                                        <p:tgtEl>
                                          <p:spTgt spid="65"/>
                                        </p:tgtEl>
                                      </p:cBhvr>
                                    </p:animEffect>
                                  </p:childTnLst>
                                </p:cTn>
                              </p:par>
                            </p:childTnLst>
                          </p:cTn>
                        </p:par>
                        <p:par>
                          <p:cTn id="46" fill="hold">
                            <p:stCondLst>
                              <p:cond delay="5500"/>
                            </p:stCondLst>
                            <p:childTnLst>
                              <p:par>
                                <p:cTn id="47" presetID="21" presetClass="entr" presetSubtype="1"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heel(1)">
                                      <p:cBhvr>
                                        <p:cTn id="49" dur="250"/>
                                        <p:tgtEl>
                                          <p:spTgt spid="63"/>
                                        </p:tgtEl>
                                      </p:cBhvr>
                                    </p:animEffect>
                                  </p:childTnLst>
                                </p:cTn>
                              </p:par>
                            </p:childTnLst>
                          </p:cTn>
                        </p:par>
                        <p:par>
                          <p:cTn id="50" fill="hold">
                            <p:stCondLst>
                              <p:cond delay="6000"/>
                            </p:stCondLst>
                            <p:childTnLst>
                              <p:par>
                                <p:cTn id="51" presetID="21" presetClass="entr" presetSubtype="1"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heel(1)">
                                      <p:cBhvr>
                                        <p:cTn id="53" dur="250"/>
                                        <p:tgtEl>
                                          <p:spTgt spid="62"/>
                                        </p:tgtEl>
                                      </p:cBhvr>
                                    </p:animEffect>
                                  </p:childTnLst>
                                </p:cTn>
                              </p:par>
                            </p:childTnLst>
                          </p:cTn>
                        </p:par>
                        <p:par>
                          <p:cTn id="54" fill="hold">
                            <p:stCondLst>
                              <p:cond delay="6500"/>
                            </p:stCondLst>
                            <p:childTnLst>
                              <p:par>
                                <p:cTn id="55" presetID="21" presetClass="entr" presetSubtype="1" fill="hold"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wheel(1)">
                                      <p:cBhvr>
                                        <p:cTn id="57" dur="250"/>
                                        <p:tgtEl>
                                          <p:spTgt spid="66"/>
                                        </p:tgtEl>
                                      </p:cBhvr>
                                    </p:animEffect>
                                  </p:childTnLst>
                                </p:cTn>
                              </p:par>
                            </p:childTnLst>
                          </p:cTn>
                        </p:par>
                        <p:par>
                          <p:cTn id="58" fill="hold">
                            <p:stCondLst>
                              <p:cond delay="7000"/>
                            </p:stCondLst>
                            <p:childTnLst>
                              <p:par>
                                <p:cTn id="59" presetID="21" presetClass="entr" presetSubtype="1"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heel(1)">
                                      <p:cBhvr>
                                        <p:cTn id="61" dur="250"/>
                                        <p:tgtEl>
                                          <p:spTgt spid="4"/>
                                        </p:tgtEl>
                                      </p:cBhvr>
                                    </p:animEffect>
                                  </p:childTnLst>
                                </p:cTn>
                              </p:par>
                            </p:childTnLst>
                          </p:cTn>
                        </p:par>
                        <p:par>
                          <p:cTn id="62" fill="hold">
                            <p:stCondLst>
                              <p:cond delay="7500"/>
                            </p:stCondLst>
                            <p:childTnLst>
                              <p:par>
                                <p:cTn id="63" presetID="21" presetClass="entr" presetSubtype="1"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wheel(1)">
                                      <p:cBhvr>
                                        <p:cTn id="65" dur="250"/>
                                        <p:tgtEl>
                                          <p:spTgt spid="67"/>
                                        </p:tgtEl>
                                      </p:cBhvr>
                                    </p:animEffect>
                                  </p:childTnLst>
                                </p:cTn>
                              </p:par>
                            </p:childTnLst>
                          </p:cTn>
                        </p:par>
                        <p:par>
                          <p:cTn id="66" fill="hold">
                            <p:stCondLst>
                              <p:cond delay="8000"/>
                            </p:stCondLst>
                            <p:childTnLst>
                              <p:par>
                                <p:cTn id="67" presetID="21" presetClass="entr" presetSubtype="1" fill="hold" grpId="0" nodeType="after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wheel(1)">
                                      <p:cBhvr>
                                        <p:cTn id="69" dur="250"/>
                                        <p:tgtEl>
                                          <p:spTgt spid="71"/>
                                        </p:tgtEl>
                                      </p:cBhvr>
                                    </p:animEffect>
                                  </p:childTnLst>
                                </p:cTn>
                              </p:par>
                            </p:childTnLst>
                          </p:cTn>
                        </p:par>
                        <p:par>
                          <p:cTn id="70" fill="hold">
                            <p:stCondLst>
                              <p:cond delay="8500"/>
                            </p:stCondLst>
                            <p:childTnLst>
                              <p:par>
                                <p:cTn id="71" presetID="21" presetClass="entr" presetSubtype="1"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heel(1)">
                                      <p:cBhvr>
                                        <p:cTn id="73" dur="250"/>
                                        <p:tgtEl>
                                          <p:spTgt spid="73"/>
                                        </p:tgtEl>
                                      </p:cBhvr>
                                    </p:animEffect>
                                  </p:childTnLst>
                                </p:cTn>
                              </p:par>
                            </p:childTnLst>
                          </p:cTn>
                        </p:par>
                        <p:par>
                          <p:cTn id="74" fill="hold">
                            <p:stCondLst>
                              <p:cond delay="9000"/>
                            </p:stCondLst>
                            <p:childTnLst>
                              <p:par>
                                <p:cTn id="75" presetID="21" presetClass="entr" presetSubtype="1" fill="hold" grpId="0" nodeType="after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heel(1)">
                                      <p:cBhvr>
                                        <p:cTn id="77" dur="250"/>
                                        <p:tgtEl>
                                          <p:spTgt spid="69"/>
                                        </p:tgtEl>
                                      </p:cBhvr>
                                    </p:animEffect>
                                  </p:childTnLst>
                                </p:cTn>
                              </p:par>
                            </p:childTnLst>
                          </p:cTn>
                        </p:par>
                        <p:par>
                          <p:cTn id="78" fill="hold">
                            <p:stCondLst>
                              <p:cond delay="9500"/>
                            </p:stCondLst>
                            <p:childTnLst>
                              <p:par>
                                <p:cTn id="79" presetID="21" presetClass="entr" presetSubtype="1" fill="hold" grpId="0"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heel(1)">
                                      <p:cBhvr>
                                        <p:cTn id="81" dur="250"/>
                                        <p:tgtEl>
                                          <p:spTgt spid="72"/>
                                        </p:tgtEl>
                                      </p:cBhvr>
                                    </p:animEffect>
                                  </p:childTnLst>
                                </p:cTn>
                              </p:par>
                            </p:childTnLst>
                          </p:cTn>
                        </p:par>
                        <p:par>
                          <p:cTn id="82" fill="hold">
                            <p:stCondLst>
                              <p:cond delay="100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bldLvl="0" animBg="1"/>
      <p:bldP spid="62" grpId="0" bldLvl="0" animBg="1"/>
      <p:bldP spid="63" grpId="0" bldLvl="0" animBg="1"/>
      <p:bldP spid="64" grpId="0" bldLvl="0" animBg="1"/>
      <p:bldP spid="65" grpId="0" bldLvl="0" animBg="1"/>
      <p:bldP spid="67" grpId="0"/>
      <p:bldP spid="69" grpId="0"/>
      <p:bldP spid="70" grpId="0"/>
      <p:bldP spid="71" grpId="0"/>
      <p:bldP spid="72" grpId="0"/>
      <p:bldP spid="73" grpId="0"/>
      <p:bldP spid="4" grpId="0"/>
      <p:bldP spid="89" grpId="0"/>
      <p:bldP spid="90"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一、Angular介绍？</a:t>
            </a:r>
            <a:endParaRPr lang="zh-CN" altLang="en-US"/>
          </a:p>
        </p:txBody>
      </p:sp>
      <p:sp>
        <p:nvSpPr>
          <p:cNvPr id="3" name="内容占位符 2"/>
          <p:cNvSpPr>
            <a:spLocks noGrp="1"/>
          </p:cNvSpPr>
          <p:nvPr>
            <p:ph idx="1"/>
          </p:nvPr>
        </p:nvSpPr>
        <p:spPr>
          <a:xfrm>
            <a:off x="669882" y="1079465"/>
            <a:ext cx="10852237" cy="5041355"/>
          </a:xfrm>
        </p:spPr>
        <p:txBody>
          <a:bodyPr vert="horz" lIns="101600" tIns="0" rIns="82550" bIns="0" rtlCol="0">
            <a:noAutofit/>
            <a:scene3d>
              <a:camera prst="orthographicFront"/>
              <a:lightRig rig="threePt" dir="t"/>
            </a:scene3d>
          </a:bodyPr>
          <a:lstStyle/>
          <a:p>
            <a:pPr lvl="0" algn="l">
              <a:buClrTx/>
              <a:buSzTx/>
            </a:pPr>
            <a:r>
              <a:rPr sz="2400" dirty="0">
                <a:solidFill>
                  <a:schemeClr val="tx1"/>
                </a:solidFill>
                <a:effectLst>
                  <a:outerShdw blurRad="38100" dist="19050" dir="2700000" algn="tl" rotWithShape="0">
                    <a:schemeClr val="dk1">
                      <a:alpha val="40000"/>
                    </a:schemeClr>
                  </a:outerShdw>
                </a:effectLst>
                <a:sym typeface="+mn-ea"/>
              </a:rPr>
              <a:t>AngularJs1.x的时候被人们称为下一代 web 应用。由于Angular2.0以后是基于TypeScript，和以前 angularjs1.x 的开发方式完全不一样,让很多的新手朋友觉得入门门槛比较高。</a:t>
            </a:r>
          </a:p>
          <a:p>
            <a:pPr lvl="0" algn="l">
              <a:buClrTx/>
              <a:buSzTx/>
            </a:pPr>
            <a:r>
              <a:rPr sz="2400" dirty="0">
                <a:solidFill>
                  <a:schemeClr val="tx1"/>
                </a:solidFill>
                <a:effectLst>
                  <a:outerShdw blurRad="38100" dist="19050" dir="2700000" algn="tl" rotWithShape="0">
                    <a:schemeClr val="dk1">
                      <a:alpha val="40000"/>
                    </a:schemeClr>
                  </a:outerShdw>
                </a:effectLst>
                <a:sym typeface="+mn-ea"/>
              </a:rPr>
              <a:t>随着2015 年后 Vue 和 React 的出现，很多新手朋友慢慢的开始使用 Vue 这样的轻量级框架。其实 Angular2.0 要比 AngularJs1.x 简单很多。要比 React 简单很多,只要入门开发起来比 Vue 也要简单。</a:t>
            </a:r>
          </a:p>
          <a:p>
            <a:pPr lvl="0" algn="l">
              <a:buClrTx/>
              <a:buSzTx/>
            </a:pPr>
            <a:r>
              <a:rPr sz="2400" dirty="0">
                <a:solidFill>
                  <a:schemeClr val="tx1"/>
                </a:solidFill>
                <a:effectLst>
                  <a:outerShdw blurRad="38100" dist="19050" dir="2700000" algn="tl" rotWithShape="0">
                    <a:schemeClr val="dk1">
                      <a:alpha val="40000"/>
                    </a:schemeClr>
                  </a:outerShdw>
                </a:effectLst>
                <a:sym typeface="+mn-ea"/>
              </a:rPr>
              <a:t>几经沉淀和积累，angualr4.x 的发布了， angualr4.x 是完全基于 angular2.x 的。他具有更小的体积、更快的运行速度、更快的编译速度、以及 AngularUniversal 也就是在服务器端渲染 Angular。</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
          <p:cNvGrpSpPr/>
          <p:nvPr/>
        </p:nvGrpSpPr>
        <p:grpSpPr>
          <a:xfrm>
            <a:off x="246433" y="3041138"/>
            <a:ext cx="11695631" cy="1263054"/>
            <a:chOff x="1261417" y="3174122"/>
            <a:chExt cx="11695631" cy="1263054"/>
          </a:xfrm>
        </p:grpSpPr>
        <p:cxnSp>
          <p:nvCxnSpPr>
            <p:cNvPr id="8" name="直接箭头连接符 2"/>
            <p:cNvCxnSpPr/>
            <p:nvPr/>
          </p:nvCxnSpPr>
          <p:spPr>
            <a:xfrm>
              <a:off x="1261417" y="3814763"/>
              <a:ext cx="11695631" cy="0"/>
            </a:xfrm>
            <a:prstGeom prst="straightConnector1">
              <a:avLst/>
            </a:prstGeom>
            <a:ln w="19050">
              <a:solidFill>
                <a:schemeClr val="bg1">
                  <a:lumMod val="6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rot="16200000">
              <a:off x="1804557" y="3489269"/>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rot="16200000">
              <a:off x="3336057" y="3489269"/>
              <a:ext cx="650988" cy="650988"/>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rot="16200000">
              <a:off x="5097106" y="3489269"/>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rot="16200000">
              <a:off x="7021271" y="3489269"/>
              <a:ext cx="650988" cy="650988"/>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rot="16200000">
              <a:off x="9220106" y="3489269"/>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rot="16200000">
              <a:off x="11583183" y="3489269"/>
              <a:ext cx="650988" cy="650988"/>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3"/>
            <p:cNvSpPr/>
            <p:nvPr/>
          </p:nvSpPr>
          <p:spPr>
            <a:xfrm>
              <a:off x="2063757" y="3174122"/>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3"/>
            <p:cNvSpPr/>
            <p:nvPr/>
          </p:nvSpPr>
          <p:spPr>
            <a:xfrm>
              <a:off x="5350262" y="3174122"/>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9467218" y="3174122"/>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8"/>
            <p:cNvSpPr/>
            <p:nvPr/>
          </p:nvSpPr>
          <p:spPr>
            <a:xfrm flipV="1">
              <a:off x="11842383" y="4322876"/>
              <a:ext cx="132588" cy="114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9"/>
            <p:cNvSpPr/>
            <p:nvPr/>
          </p:nvSpPr>
          <p:spPr>
            <a:xfrm flipV="1">
              <a:off x="7280471" y="4322876"/>
              <a:ext cx="132588" cy="114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0"/>
            <p:cNvSpPr/>
            <p:nvPr/>
          </p:nvSpPr>
          <p:spPr>
            <a:xfrm flipV="1">
              <a:off x="3595257" y="4322876"/>
              <a:ext cx="132588" cy="114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09478" y="3630096"/>
              <a:ext cx="441146" cy="369332"/>
            </a:xfrm>
            <a:prstGeom prst="rect">
              <a:avLst/>
            </a:prstGeom>
            <a:noFill/>
          </p:spPr>
          <p:txBody>
            <a:bodyPr wrap="none" rtlCol="0">
              <a:spAutoFit/>
            </a:bodyPr>
            <a:lstStyle/>
            <a:p>
              <a:pPr algn="ctr"/>
              <a:r>
                <a:rPr lang="en-US" altLang="zh-CN" b="1" dirty="0">
                  <a:solidFill>
                    <a:schemeClr val="bg1"/>
                  </a:solidFill>
                </a:rPr>
                <a:t>01</a:t>
              </a:r>
              <a:endParaRPr lang="zh-CN" altLang="en-US" b="1" dirty="0">
                <a:solidFill>
                  <a:schemeClr val="bg1"/>
                </a:solidFill>
              </a:endParaRPr>
            </a:p>
          </p:txBody>
        </p:sp>
        <p:sp>
          <p:nvSpPr>
            <p:cNvPr id="22" name="文本框 21"/>
            <p:cNvSpPr txBox="1"/>
            <p:nvPr/>
          </p:nvSpPr>
          <p:spPr>
            <a:xfrm>
              <a:off x="3440978" y="3630097"/>
              <a:ext cx="441147" cy="369332"/>
            </a:xfrm>
            <a:prstGeom prst="rect">
              <a:avLst/>
            </a:prstGeom>
            <a:noFill/>
          </p:spPr>
          <p:txBody>
            <a:bodyPr wrap="none" rtlCol="0">
              <a:spAutoFit/>
            </a:bodyPr>
            <a:lstStyle/>
            <a:p>
              <a:pPr algn="ctr"/>
              <a:r>
                <a:rPr lang="en-US" altLang="zh-CN" b="1" dirty="0">
                  <a:solidFill>
                    <a:schemeClr val="bg1"/>
                  </a:solidFill>
                </a:rPr>
                <a:t>02</a:t>
              </a:r>
              <a:endParaRPr lang="zh-CN" altLang="en-US" b="1" dirty="0">
                <a:solidFill>
                  <a:schemeClr val="bg1"/>
                </a:solidFill>
              </a:endParaRPr>
            </a:p>
          </p:txBody>
        </p:sp>
        <p:sp>
          <p:nvSpPr>
            <p:cNvPr id="23" name="文本框 22"/>
            <p:cNvSpPr txBox="1"/>
            <p:nvPr/>
          </p:nvSpPr>
          <p:spPr>
            <a:xfrm>
              <a:off x="5195983" y="3630096"/>
              <a:ext cx="441147" cy="369332"/>
            </a:xfrm>
            <a:prstGeom prst="rect">
              <a:avLst/>
            </a:prstGeom>
            <a:noFill/>
          </p:spPr>
          <p:txBody>
            <a:bodyPr wrap="none" rtlCol="0">
              <a:spAutoFit/>
            </a:bodyPr>
            <a:lstStyle/>
            <a:p>
              <a:pPr algn="ctr"/>
              <a:r>
                <a:rPr lang="en-US" altLang="zh-CN" b="1" dirty="0">
                  <a:solidFill>
                    <a:schemeClr val="bg1"/>
                  </a:solidFill>
                </a:rPr>
                <a:t>03</a:t>
              </a:r>
              <a:endParaRPr lang="zh-CN" altLang="en-US" b="1" dirty="0">
                <a:solidFill>
                  <a:schemeClr val="bg1"/>
                </a:solidFill>
              </a:endParaRPr>
            </a:p>
          </p:txBody>
        </p:sp>
        <p:sp>
          <p:nvSpPr>
            <p:cNvPr id="24" name="文本框 23"/>
            <p:cNvSpPr txBox="1"/>
            <p:nvPr/>
          </p:nvSpPr>
          <p:spPr>
            <a:xfrm>
              <a:off x="7114104" y="3630096"/>
              <a:ext cx="441147" cy="369332"/>
            </a:xfrm>
            <a:prstGeom prst="rect">
              <a:avLst/>
            </a:prstGeom>
            <a:noFill/>
          </p:spPr>
          <p:txBody>
            <a:bodyPr wrap="none" rtlCol="0">
              <a:spAutoFit/>
            </a:bodyPr>
            <a:lstStyle/>
            <a:p>
              <a:pPr algn="ctr"/>
              <a:r>
                <a:rPr lang="en-US" altLang="zh-CN" b="1" dirty="0">
                  <a:solidFill>
                    <a:schemeClr val="bg1"/>
                  </a:solidFill>
                </a:rPr>
                <a:t>04</a:t>
              </a:r>
              <a:endParaRPr lang="zh-CN" altLang="en-US" b="1" dirty="0">
                <a:solidFill>
                  <a:schemeClr val="bg1"/>
                </a:solidFill>
              </a:endParaRPr>
            </a:p>
          </p:txBody>
        </p:sp>
        <p:sp>
          <p:nvSpPr>
            <p:cNvPr id="25" name="文本框 24"/>
            <p:cNvSpPr txBox="1"/>
            <p:nvPr/>
          </p:nvSpPr>
          <p:spPr>
            <a:xfrm>
              <a:off x="9306895" y="3630096"/>
              <a:ext cx="441147" cy="369332"/>
            </a:xfrm>
            <a:prstGeom prst="rect">
              <a:avLst/>
            </a:prstGeom>
            <a:noFill/>
          </p:spPr>
          <p:txBody>
            <a:bodyPr wrap="none" rtlCol="0">
              <a:spAutoFit/>
            </a:bodyPr>
            <a:lstStyle/>
            <a:p>
              <a:pPr algn="ctr"/>
              <a:r>
                <a:rPr lang="en-US" altLang="zh-CN" b="1" dirty="0">
                  <a:solidFill>
                    <a:schemeClr val="bg1"/>
                  </a:solidFill>
                </a:rPr>
                <a:t>05</a:t>
              </a:r>
              <a:endParaRPr lang="zh-CN" altLang="en-US" b="1" dirty="0">
                <a:solidFill>
                  <a:schemeClr val="bg1"/>
                </a:solidFill>
              </a:endParaRPr>
            </a:p>
          </p:txBody>
        </p:sp>
        <p:sp>
          <p:nvSpPr>
            <p:cNvPr id="26" name="文本框 25"/>
            <p:cNvSpPr txBox="1"/>
            <p:nvPr/>
          </p:nvSpPr>
          <p:spPr>
            <a:xfrm>
              <a:off x="11663928" y="3630096"/>
              <a:ext cx="441147" cy="369332"/>
            </a:xfrm>
            <a:prstGeom prst="rect">
              <a:avLst/>
            </a:prstGeom>
            <a:noFill/>
          </p:spPr>
          <p:txBody>
            <a:bodyPr wrap="none" rtlCol="0">
              <a:spAutoFit/>
            </a:bodyPr>
            <a:lstStyle/>
            <a:p>
              <a:pPr algn="ctr"/>
              <a:r>
                <a:rPr lang="en-US" altLang="zh-CN" b="1" dirty="0">
                  <a:solidFill>
                    <a:schemeClr val="bg1"/>
                  </a:solidFill>
                </a:rPr>
                <a:t>06</a:t>
              </a:r>
              <a:endParaRPr lang="zh-CN" altLang="en-US" b="1" dirty="0">
                <a:solidFill>
                  <a:schemeClr val="bg1"/>
                </a:solidFill>
              </a:endParaRPr>
            </a:p>
          </p:txBody>
        </p:sp>
      </p:grpSp>
      <p:grpSp>
        <p:nvGrpSpPr>
          <p:cNvPr id="27" name="组 1"/>
          <p:cNvGrpSpPr/>
          <p:nvPr/>
        </p:nvGrpSpPr>
        <p:grpSpPr>
          <a:xfrm>
            <a:off x="545733" y="1254246"/>
            <a:ext cx="2289168" cy="1622882"/>
            <a:chOff x="545733" y="1254246"/>
            <a:chExt cx="2289168" cy="1622882"/>
          </a:xfrm>
        </p:grpSpPr>
        <p:grpSp>
          <p:nvGrpSpPr>
            <p:cNvPr id="28" name="组 45"/>
            <p:cNvGrpSpPr/>
            <p:nvPr/>
          </p:nvGrpSpPr>
          <p:grpSpPr>
            <a:xfrm>
              <a:off x="632982" y="1312506"/>
              <a:ext cx="2096999" cy="1374191"/>
              <a:chOff x="3640015" y="4267486"/>
              <a:chExt cx="2096999" cy="1374191"/>
            </a:xfrm>
          </p:grpSpPr>
          <p:sp>
            <p:nvSpPr>
              <p:cNvPr id="30" name="文本框 29"/>
              <p:cNvSpPr txBox="1"/>
              <p:nvPr/>
            </p:nvSpPr>
            <p:spPr>
              <a:xfrm>
                <a:off x="3640015" y="4267486"/>
                <a:ext cx="2096999" cy="307777"/>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400" dirty="0">
                    <a:solidFill>
                      <a:srgbClr val="06324B"/>
                    </a:solidFill>
                  </a:rPr>
                  <a:t> 常规函数</a:t>
                </a:r>
              </a:p>
            </p:txBody>
          </p:sp>
          <p:sp>
            <p:nvSpPr>
              <p:cNvPr id="31" name="矩形 30"/>
              <p:cNvSpPr/>
              <p:nvPr/>
            </p:nvSpPr>
            <p:spPr>
              <a:xfrm>
                <a:off x="3682362" y="4537144"/>
                <a:ext cx="1992689" cy="1104533"/>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function run():</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string{</a:t>
                </a:r>
              </a:p>
              <a:p>
                <a:pPr>
                  <a:lnSpc>
                    <a:spcPct val="120000"/>
                  </a:lnSpc>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return 'run';</a:t>
                </a:r>
              </a:p>
              <a:p>
                <a:pPr>
                  <a:lnSpc>
                    <a:spcPct val="120000"/>
                  </a:lnSpc>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alert(run());</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*调用*</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p:txBody>
          </p:sp>
        </p:grpSp>
        <p:sp>
          <p:nvSpPr>
            <p:cNvPr id="29" name="矩形: 圆角 4"/>
            <p:cNvSpPr/>
            <p:nvPr/>
          </p:nvSpPr>
          <p:spPr>
            <a:xfrm>
              <a:off x="545733" y="1254246"/>
              <a:ext cx="2289168" cy="1622882"/>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 2"/>
          <p:cNvGrpSpPr/>
          <p:nvPr/>
        </p:nvGrpSpPr>
        <p:grpSpPr>
          <a:xfrm>
            <a:off x="3438285" y="1519654"/>
            <a:ext cx="2289168" cy="1357474"/>
            <a:chOff x="3438285" y="1519654"/>
            <a:chExt cx="2289168" cy="1357474"/>
          </a:xfrm>
        </p:grpSpPr>
        <p:grpSp>
          <p:nvGrpSpPr>
            <p:cNvPr id="33" name="组 51"/>
            <p:cNvGrpSpPr/>
            <p:nvPr/>
          </p:nvGrpSpPr>
          <p:grpSpPr>
            <a:xfrm>
              <a:off x="3519127" y="1583365"/>
              <a:ext cx="2131865" cy="1174578"/>
              <a:chOff x="9245127" y="4136664"/>
              <a:chExt cx="2164348" cy="1174578"/>
            </a:xfrm>
          </p:grpSpPr>
          <p:sp>
            <p:nvSpPr>
              <p:cNvPr id="35" name="文本框 34"/>
              <p:cNvSpPr txBox="1"/>
              <p:nvPr/>
            </p:nvSpPr>
            <p:spPr>
              <a:xfrm>
                <a:off x="9245127" y="4136664"/>
                <a:ext cx="2164348" cy="307777"/>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400" dirty="0">
                    <a:solidFill>
                      <a:srgbClr val="06324B"/>
                    </a:solidFill>
                  </a:rPr>
                  <a:t>箭头函数 es6</a:t>
                </a:r>
              </a:p>
            </p:txBody>
          </p:sp>
          <p:sp>
            <p:nvSpPr>
              <p:cNvPr id="36" name="矩形 35"/>
              <p:cNvSpPr/>
              <p:nvPr/>
            </p:nvSpPr>
            <p:spPr>
              <a:xfrm>
                <a:off x="9264048" y="4443312"/>
                <a:ext cx="1969044" cy="867930"/>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setTimeout</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=&gt; {</a:t>
                </a:r>
              </a:p>
              <a:p>
                <a:pPr>
                  <a:lnSpc>
                    <a:spcPct val="120000"/>
                  </a:lnSpc>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alert</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run</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1000);</a:t>
                </a:r>
              </a:p>
            </p:txBody>
          </p:sp>
        </p:grpSp>
        <p:sp>
          <p:nvSpPr>
            <p:cNvPr id="34" name="矩形: 圆角 21"/>
            <p:cNvSpPr/>
            <p:nvPr/>
          </p:nvSpPr>
          <p:spPr>
            <a:xfrm>
              <a:off x="3438285" y="1519654"/>
              <a:ext cx="2289168" cy="1357474"/>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 3"/>
          <p:cNvGrpSpPr/>
          <p:nvPr/>
        </p:nvGrpSpPr>
        <p:grpSpPr>
          <a:xfrm>
            <a:off x="545733" y="4440559"/>
            <a:ext cx="2929251" cy="1658490"/>
            <a:chOff x="545733" y="4440559"/>
            <a:chExt cx="2929251" cy="1658490"/>
          </a:xfrm>
        </p:grpSpPr>
        <p:grpSp>
          <p:nvGrpSpPr>
            <p:cNvPr id="38" name="组 48"/>
            <p:cNvGrpSpPr/>
            <p:nvPr/>
          </p:nvGrpSpPr>
          <p:grpSpPr>
            <a:xfrm>
              <a:off x="625979" y="4528574"/>
              <a:ext cx="2849005" cy="1412310"/>
              <a:chOff x="6445291" y="950349"/>
              <a:chExt cx="2849005" cy="1412310"/>
            </a:xfrm>
          </p:grpSpPr>
          <p:sp>
            <p:nvSpPr>
              <p:cNvPr id="40" name="文本框 39"/>
              <p:cNvSpPr txBox="1"/>
              <p:nvPr/>
            </p:nvSpPr>
            <p:spPr>
              <a:xfrm>
                <a:off x="6445291" y="950349"/>
                <a:ext cx="2241974" cy="307777"/>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400" dirty="0">
                    <a:solidFill>
                      <a:srgbClr val="06324B"/>
                    </a:solidFill>
                  </a:rPr>
                  <a:t>匿名函数</a:t>
                </a:r>
              </a:p>
            </p:txBody>
          </p:sp>
          <p:sp>
            <p:nvSpPr>
              <p:cNvPr id="41" name="矩形 40"/>
              <p:cNvSpPr/>
              <p:nvPr/>
            </p:nvSpPr>
            <p:spPr>
              <a:xfrm>
                <a:off x="6470582" y="1258126"/>
                <a:ext cx="2823714" cy="1104533"/>
              </a:xfrm>
              <a:prstGeom prst="rect">
                <a:avLst/>
              </a:prstGeom>
            </p:spPr>
            <p:txBody>
              <a:bodyPr wrap="square">
                <a:spAutoFit/>
                <a:scene3d>
                  <a:camera prst="orthographicFront"/>
                  <a:lightRig rig="threePt" dir="t"/>
                </a:scene3d>
                <a:sp3d contourW="12700"/>
              </a:bodyPr>
              <a:lstStyle/>
              <a:p>
                <a:pPr lvl="0">
                  <a:lnSpc>
                    <a:spcPct val="120000"/>
                  </a:lnSpc>
                  <a:defRPr/>
                </a:pP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var</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num</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function(): number{</a:t>
                </a:r>
              </a:p>
              <a:p>
                <a:pPr lvl="0">
                  <a:lnSpc>
                    <a:spcPct val="120000"/>
                  </a:lnSpc>
                  <a:defRPr/>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return 123;</a:t>
                </a:r>
              </a:p>
              <a:p>
                <a:pPr lvl="0">
                  <a:lnSpc>
                    <a:spcPct val="120000"/>
                  </a:lnSpc>
                  <a:defRPr/>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defRPr/>
                </a:pP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alert(</a:t>
                </a: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num</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*调用*</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p:txBody>
          </p:sp>
        </p:grpSp>
        <p:sp>
          <p:nvSpPr>
            <p:cNvPr id="39" name="矩形: 圆角 25"/>
            <p:cNvSpPr/>
            <p:nvPr/>
          </p:nvSpPr>
          <p:spPr>
            <a:xfrm>
              <a:off x="545733" y="4440559"/>
              <a:ext cx="2858838" cy="1658490"/>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 4"/>
          <p:cNvGrpSpPr/>
          <p:nvPr/>
        </p:nvGrpSpPr>
        <p:grpSpPr>
          <a:xfrm>
            <a:off x="4500919" y="4440559"/>
            <a:ext cx="3413828" cy="2020896"/>
            <a:chOff x="4500919" y="4440559"/>
            <a:chExt cx="3413828" cy="2020896"/>
          </a:xfrm>
        </p:grpSpPr>
        <p:sp>
          <p:nvSpPr>
            <p:cNvPr id="43" name="矩形: 圆角 24"/>
            <p:cNvSpPr/>
            <p:nvPr/>
          </p:nvSpPr>
          <p:spPr>
            <a:xfrm>
              <a:off x="4500919" y="4440559"/>
              <a:ext cx="3413828" cy="2020896"/>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 60"/>
            <p:cNvGrpSpPr/>
            <p:nvPr/>
          </p:nvGrpSpPr>
          <p:grpSpPr>
            <a:xfrm>
              <a:off x="4585332" y="4526023"/>
              <a:ext cx="3329415" cy="1876308"/>
              <a:chOff x="9245127" y="4136664"/>
              <a:chExt cx="4623503" cy="1876308"/>
            </a:xfrm>
          </p:grpSpPr>
          <p:sp>
            <p:nvSpPr>
              <p:cNvPr id="45" name="文本框 44"/>
              <p:cNvSpPr txBox="1"/>
              <p:nvPr/>
            </p:nvSpPr>
            <p:spPr>
              <a:xfrm>
                <a:off x="9245127" y="4136664"/>
                <a:ext cx="2241974" cy="306705"/>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400" dirty="0">
                    <a:solidFill>
                      <a:srgbClr val="06324B"/>
                    </a:solidFill>
                  </a:rPr>
                  <a:t>可选参数</a:t>
                </a:r>
              </a:p>
            </p:txBody>
          </p:sp>
          <p:sp>
            <p:nvSpPr>
              <p:cNvPr id="46" name="矩形 45"/>
              <p:cNvSpPr/>
              <p:nvPr/>
            </p:nvSpPr>
            <p:spPr>
              <a:xfrm>
                <a:off x="9264048" y="4443312"/>
                <a:ext cx="4604582" cy="1569660"/>
              </a:xfrm>
              <a:prstGeom prst="rect">
                <a:avLst/>
              </a:prstGeom>
            </p:spPr>
            <p:txBody>
              <a:bodyPr wrap="square">
                <a:spAutoFit/>
                <a:scene3d>
                  <a:camera prst="orthographicFront"/>
                  <a:lightRig rig="threePt" dir="t"/>
                </a:scene3d>
                <a:sp3d contourW="12700"/>
              </a:bodyPr>
              <a:lstStyle/>
              <a:p>
                <a:pPr>
                  <a:lnSpc>
                    <a:spcPct val="120000"/>
                  </a:lnSpc>
                </a:pP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function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getInfo</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name:string,age:number</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string</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if</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age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return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姓名：</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name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年龄：</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age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else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return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姓名：</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name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年龄：保密</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alert</a:t>
                </a:r>
                <a:r>
                  <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(getInfo</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张三</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',30));</a:t>
                </a:r>
              </a:p>
            </p:txBody>
          </p:sp>
        </p:grpSp>
      </p:grpSp>
      <p:grpSp>
        <p:nvGrpSpPr>
          <p:cNvPr id="47" name="组 5"/>
          <p:cNvGrpSpPr/>
          <p:nvPr/>
        </p:nvGrpSpPr>
        <p:grpSpPr>
          <a:xfrm>
            <a:off x="6889213" y="860128"/>
            <a:ext cx="3653785" cy="2017000"/>
            <a:chOff x="6777253" y="860128"/>
            <a:chExt cx="3653785" cy="2017000"/>
          </a:xfrm>
        </p:grpSpPr>
        <p:sp>
          <p:nvSpPr>
            <p:cNvPr id="48" name="矩形: 圆角 22"/>
            <p:cNvSpPr/>
            <p:nvPr/>
          </p:nvSpPr>
          <p:spPr>
            <a:xfrm>
              <a:off x="6777253" y="860128"/>
              <a:ext cx="3653785" cy="2017000"/>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 64"/>
            <p:cNvGrpSpPr/>
            <p:nvPr/>
          </p:nvGrpSpPr>
          <p:grpSpPr>
            <a:xfrm>
              <a:off x="6857016" y="943877"/>
              <a:ext cx="3574022" cy="1876308"/>
              <a:chOff x="9245127" y="4136664"/>
              <a:chExt cx="3574022" cy="1876308"/>
            </a:xfrm>
          </p:grpSpPr>
          <p:sp>
            <p:nvSpPr>
              <p:cNvPr id="50" name="文本框 49"/>
              <p:cNvSpPr txBox="1"/>
              <p:nvPr/>
            </p:nvSpPr>
            <p:spPr>
              <a:xfrm>
                <a:off x="9245127" y="4136664"/>
                <a:ext cx="2241974" cy="306705"/>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400" dirty="0">
                    <a:solidFill>
                      <a:srgbClr val="06324B"/>
                    </a:solidFill>
                  </a:rPr>
                  <a:t>默认参数</a:t>
                </a:r>
              </a:p>
            </p:txBody>
          </p:sp>
          <p:sp>
            <p:nvSpPr>
              <p:cNvPr id="51" name="矩形 50"/>
              <p:cNvSpPr/>
              <p:nvPr/>
            </p:nvSpPr>
            <p:spPr>
              <a:xfrm>
                <a:off x="9264048" y="4443312"/>
                <a:ext cx="3555101" cy="1569660"/>
              </a:xfrm>
              <a:prstGeom prst="rect">
                <a:avLst/>
              </a:prstGeom>
            </p:spPr>
            <p:txBody>
              <a:bodyPr wrap="square">
                <a:spAutoFit/>
                <a:scene3d>
                  <a:camera prst="orthographicFront"/>
                  <a:lightRig rig="threePt" dir="t"/>
                </a:scene3d>
                <a:sp3d contourW="12700"/>
              </a:bodyPr>
              <a:lstStyle/>
              <a:p>
                <a:pPr>
                  <a:lnSpc>
                    <a:spcPct val="120000"/>
                  </a:lnSpc>
                </a:pP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function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getInfo</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name:string,age:number</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18):</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string</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if</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age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return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姓名：</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name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年龄：</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age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else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return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姓名：</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name</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年龄：保密</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alert</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getInfo</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翠花</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p:txBody>
          </p:sp>
        </p:grpSp>
      </p:grpSp>
      <p:grpSp>
        <p:nvGrpSpPr>
          <p:cNvPr id="52" name="组 6"/>
          <p:cNvGrpSpPr/>
          <p:nvPr/>
        </p:nvGrpSpPr>
        <p:grpSpPr>
          <a:xfrm>
            <a:off x="8792858" y="4408579"/>
            <a:ext cx="2803318" cy="2052876"/>
            <a:chOff x="8792858" y="4408579"/>
            <a:chExt cx="2803318" cy="2052876"/>
          </a:xfrm>
        </p:grpSpPr>
        <p:sp>
          <p:nvSpPr>
            <p:cNvPr id="53" name="矩形: 圆角 23"/>
            <p:cNvSpPr/>
            <p:nvPr/>
          </p:nvSpPr>
          <p:spPr>
            <a:xfrm>
              <a:off x="8792858" y="4408579"/>
              <a:ext cx="2803317" cy="2052876"/>
            </a:xfrm>
            <a:prstGeom prst="roundRect">
              <a:avLst/>
            </a:prstGeom>
            <a:no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 67"/>
            <p:cNvGrpSpPr/>
            <p:nvPr/>
          </p:nvGrpSpPr>
          <p:grpSpPr>
            <a:xfrm>
              <a:off x="8881736" y="4488324"/>
              <a:ext cx="2714440" cy="1876308"/>
              <a:chOff x="9245127" y="4136664"/>
              <a:chExt cx="2714440" cy="1876308"/>
            </a:xfrm>
          </p:grpSpPr>
          <p:sp>
            <p:nvSpPr>
              <p:cNvPr id="55" name="文本框 54"/>
              <p:cNvSpPr txBox="1"/>
              <p:nvPr/>
            </p:nvSpPr>
            <p:spPr>
              <a:xfrm>
                <a:off x="9245127" y="4136664"/>
                <a:ext cx="2241974" cy="307777"/>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400" dirty="0">
                    <a:solidFill>
                      <a:srgbClr val="06324B"/>
                    </a:solidFill>
                  </a:rPr>
                  <a:t>剩余参数（</a:t>
                </a:r>
                <a:r>
                  <a:rPr lang="en-US" altLang="zh-CN" sz="1400" dirty="0">
                    <a:solidFill>
                      <a:srgbClr val="06324B"/>
                    </a:solidFill>
                  </a:rPr>
                  <a:t>…</a:t>
                </a:r>
                <a:r>
                  <a:rPr lang="zh-CN" altLang="en-US" sz="1400" dirty="0">
                    <a:solidFill>
                      <a:srgbClr val="06324B"/>
                    </a:solidFill>
                  </a:rPr>
                  <a:t>）</a:t>
                </a:r>
              </a:p>
            </p:txBody>
          </p:sp>
          <p:sp>
            <p:nvSpPr>
              <p:cNvPr id="56" name="矩形 55"/>
              <p:cNvSpPr/>
              <p:nvPr/>
            </p:nvSpPr>
            <p:spPr>
              <a:xfrm>
                <a:off x="9264048" y="4443312"/>
                <a:ext cx="2695519" cy="1569660"/>
              </a:xfrm>
              <a:prstGeom prst="rect">
                <a:avLst/>
              </a:prstGeom>
            </p:spPr>
            <p:txBody>
              <a:bodyPr wrap="square">
                <a:spAutoFit/>
                <a:scene3d>
                  <a:camera prst="orthographicFront"/>
                  <a:lightRig rig="threePt" dir="t"/>
                </a:scene3d>
                <a:sp3d contourW="12700"/>
              </a:bodyPr>
              <a:lstStyle/>
              <a:p>
                <a:pPr>
                  <a:lnSpc>
                    <a:spcPct val="120000"/>
                  </a:lnSpc>
                </a:pP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function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sum</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result:number</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number</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let</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sum</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=0;</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for</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let</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=0;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&lt;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result.length</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sum</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result</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return</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sum</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p>
              <a:p>
                <a:pPr>
                  <a:lnSpc>
                    <a:spcPct val="120000"/>
                  </a:lnSpc>
                </a:pP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alert</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0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sum</a:t>
                </a:r>
                <a:r>
                  <a:rPr lang="en-US" altLang="zh-CN" sz="1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(1,2,3,4,5,6)) ;</a:t>
                </a:r>
              </a:p>
            </p:txBody>
          </p:sp>
        </p:grpSp>
      </p:grpSp>
      <p:grpSp>
        <p:nvGrpSpPr>
          <p:cNvPr id="57" name="组 8"/>
          <p:cNvGrpSpPr/>
          <p:nvPr/>
        </p:nvGrpSpPr>
        <p:grpSpPr>
          <a:xfrm>
            <a:off x="466111" y="377370"/>
            <a:ext cx="7732027" cy="651489"/>
            <a:chOff x="466111" y="377370"/>
            <a:chExt cx="7732027" cy="651489"/>
          </a:xfrm>
        </p:grpSpPr>
        <p:sp>
          <p:nvSpPr>
            <p:cNvPr id="58" name="菱形 57"/>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2</a:t>
              </a:r>
              <a:endParaRPr kumimoji="1" lang="zh-CN" altLang="en-US" dirty="0">
                <a:solidFill>
                  <a:schemeClr val="bg1"/>
                </a:solidFill>
              </a:endParaRPr>
            </a:p>
          </p:txBody>
        </p:sp>
        <p:sp>
          <p:nvSpPr>
            <p:cNvPr id="59" name="文本框 58"/>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 </a:t>
              </a:r>
              <a:r>
                <a:rPr lang="en-US" altLang="zh-CN" sz="3200" b="1" dirty="0">
                  <a:solidFill>
                    <a:srgbClr val="06324B"/>
                  </a:solidFill>
                </a:rPr>
                <a:t>function </a:t>
              </a:r>
              <a:r>
                <a:rPr lang="zh-CN" altLang="en-US" sz="3200" b="1" dirty="0">
                  <a:solidFill>
                    <a:srgbClr val="06324B"/>
                  </a:solidFill>
                </a:rPr>
                <a:t>函数</a:t>
              </a:r>
              <a:endParaRPr lang="nl-NL" altLang="zh-CN" sz="3200" b="1" dirty="0">
                <a:solidFill>
                  <a:srgbClr val="06324B"/>
                </a:solidFill>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par>
                                <p:cTn id="9" presetID="2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500"/>
                            </p:stCondLst>
                            <p:childTnLst>
                              <p:par>
                                <p:cTn id="13" presetID="3" presetClass="entr" presetSubtype="1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linds(horizontal)">
                                      <p:cBhvr>
                                        <p:cTn id="19" dur="500"/>
                                        <p:tgtEl>
                                          <p:spTgt spid="37"/>
                                        </p:tgtEl>
                                      </p:cBhvr>
                                    </p:animEffect>
                                  </p:childTnLst>
                                </p:cTn>
                              </p:par>
                            </p:childTnLst>
                          </p:cTn>
                        </p:par>
                        <p:par>
                          <p:cTn id="20" fill="hold">
                            <p:stCondLst>
                              <p:cond delay="1500"/>
                            </p:stCondLst>
                            <p:childTnLst>
                              <p:par>
                                <p:cTn id="21" presetID="3" presetClass="entr" presetSubtype="1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par>
                          <p:cTn id="24" fill="hold">
                            <p:stCondLst>
                              <p:cond delay="2000"/>
                            </p:stCondLst>
                            <p:childTnLst>
                              <p:par>
                                <p:cTn id="25" presetID="3" presetClass="entr" presetSubtype="1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linds(horizontal)">
                                      <p:cBhvr>
                                        <p:cTn id="31" dur="500"/>
                                        <p:tgtEl>
                                          <p:spTgt spid="47"/>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blinds(horizontal)">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 8"/>
          <p:cNvGrpSpPr/>
          <p:nvPr/>
        </p:nvGrpSpPr>
        <p:grpSpPr>
          <a:xfrm>
            <a:off x="466111" y="377370"/>
            <a:ext cx="7732027" cy="651489"/>
            <a:chOff x="466111" y="377370"/>
            <a:chExt cx="7732027" cy="651489"/>
          </a:xfrm>
        </p:grpSpPr>
        <p:sp>
          <p:nvSpPr>
            <p:cNvPr id="58" name="菱形 57"/>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3</a:t>
              </a:r>
              <a:endParaRPr kumimoji="1" lang="zh-CN" altLang="en-US" dirty="0">
                <a:solidFill>
                  <a:schemeClr val="bg1"/>
                </a:solidFill>
              </a:endParaRPr>
            </a:p>
          </p:txBody>
        </p:sp>
        <p:sp>
          <p:nvSpPr>
            <p:cNvPr id="59" name="文本框 58"/>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function</a:t>
              </a:r>
              <a:r>
                <a:rPr lang="zh-CN" altLang="en-US" sz="3200" b="1" dirty="0">
                  <a:solidFill>
                    <a:srgbClr val="06324B"/>
                  </a:solidFill>
                </a:rPr>
                <a:t>函数重载</a:t>
              </a:r>
              <a:endParaRPr lang="nl-NL" altLang="zh-CN" sz="3200" b="1" dirty="0">
                <a:solidFill>
                  <a:srgbClr val="06324B"/>
                </a:solidFill>
              </a:endParaRPr>
            </a:p>
          </p:txBody>
        </p:sp>
      </p:grpSp>
      <p:sp>
        <p:nvSpPr>
          <p:cNvPr id="60" name="Text Box 10"/>
          <p:cNvSpPr txBox="1">
            <a:spLocks noChangeArrowheads="1"/>
          </p:cNvSpPr>
          <p:nvPr/>
        </p:nvSpPr>
        <p:spPr bwMode="auto">
          <a:xfrm>
            <a:off x="1358105" y="1615464"/>
            <a:ext cx="9932410" cy="1167692"/>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方法重载是指在同一个类中方法同名，参数不同，调用时根据实参的形式，选择与他匹配的方法执行操作的一种技术。</a:t>
            </a:r>
            <a:endParaRPr lang="en-US" altLang="zh-CN" sz="1400" b="1" dirty="0">
              <a:latin typeface="微软雅黑" panose="020B0503020204020204" charset="-122"/>
              <a:ea typeface="微软雅黑" panose="020B0503020204020204" charset="-122"/>
              <a:cs typeface="Open Sans" panose="020B0606030504020204" pitchFamily="34" charset="0"/>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参数的类型不同；</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参数的个数不同；</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参数的个数相同时他们的先后顺序不同；</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1" name="文本框 60"/>
          <p:cNvSpPr txBox="1"/>
          <p:nvPr/>
        </p:nvSpPr>
        <p:spPr>
          <a:xfrm>
            <a:off x="1335244" y="1141015"/>
            <a:ext cx="10209808" cy="328936"/>
          </a:xfrm>
          <a:prstGeom prst="rect">
            <a:avLst/>
          </a:prstGeom>
          <a:noFill/>
        </p:spPr>
        <p:txBody>
          <a:bodyPr wrap="square" rtlCol="0">
            <a:spAutoFit/>
          </a:bodyPr>
          <a:lstStyle/>
          <a:p>
            <a:pPr>
              <a:lnSpc>
                <a:spcPct val="120000"/>
              </a:lnSpc>
              <a:defRPr/>
            </a:pP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回顾</a:t>
            </a:r>
            <a:r>
              <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中重载的概念：</a:t>
            </a:r>
            <a:endParaRPr lang="en-US"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4" name="Text Box 10"/>
          <p:cNvSpPr txBox="1">
            <a:spLocks noChangeArrowheads="1"/>
          </p:cNvSpPr>
          <p:nvPr/>
        </p:nvSpPr>
        <p:spPr bwMode="auto">
          <a:xfrm>
            <a:off x="1335244" y="2975354"/>
            <a:ext cx="9932410" cy="1167692"/>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是否构成重载的条件：</a:t>
            </a:r>
            <a:endParaRPr lang="en-US" altLang="zh-CN" sz="1400" b="1" dirty="0">
              <a:latin typeface="微软雅黑" panose="020B0503020204020204" charset="-122"/>
              <a:ea typeface="微软雅黑" panose="020B0503020204020204" charset="-122"/>
              <a:cs typeface="Open Sans" panose="020B0606030504020204" pitchFamily="34" charset="0"/>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在同一个类中；</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方法名相同；</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参数列表不同；</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5" name="Text Box 10"/>
          <p:cNvSpPr txBox="1">
            <a:spLocks noChangeArrowheads="1"/>
          </p:cNvSpPr>
          <p:nvPr/>
        </p:nvSpPr>
        <p:spPr bwMode="auto">
          <a:xfrm>
            <a:off x="1335244" y="4335244"/>
            <a:ext cx="9932410" cy="117121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方法重载是多态的一种实现方式：</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JS</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中本身不支持重载的，而在</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TS</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中使用可以</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变通</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的支持重载：</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先申明所有方法重载的定义，不包含方法的实现；</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再声明一个参数为</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any</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类型的重载方法；</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285750" indent="-2857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实现</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any</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类型的方法并通过参数类型（和返回类型）不同来实现重载；</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additive="base">
                                        <p:cTn id="12" dur="500"/>
                                        <p:tgtEl>
                                          <p:spTgt spid="61"/>
                                        </p:tgtEl>
                                        <p:attrNameLst>
                                          <p:attrName>ppt_y</p:attrName>
                                        </p:attrNameLst>
                                      </p:cBhvr>
                                      <p:tavLst>
                                        <p:tav tm="0">
                                          <p:val>
                                            <p:strVal val="#ppt_y+#ppt_h*1.125000"/>
                                          </p:val>
                                        </p:tav>
                                        <p:tav tm="100000">
                                          <p:val>
                                            <p:strVal val="#ppt_y"/>
                                          </p:val>
                                        </p:tav>
                                      </p:tavLst>
                                    </p:anim>
                                    <p:animEffect transition="in" filter="wipe(up)">
                                      <p:cBhvr>
                                        <p:cTn id="13" dur="500"/>
                                        <p:tgtEl>
                                          <p:spTgt spid="6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4"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7" y="410727"/>
            <a:ext cx="5201762" cy="584775"/>
          </a:xfrm>
          <a:prstGeom prst="rect">
            <a:avLst/>
          </a:prstGeom>
          <a:noFill/>
        </p:spPr>
        <p:txBody>
          <a:bodyPr wrap="square" rtlCol="0">
            <a:spAutoFit/>
          </a:bodyPr>
          <a:lstStyle/>
          <a:p>
            <a:r>
              <a:rPr lang="nl-NL" altLang="zh-CN" b="1" dirty="0">
                <a:solidFill>
                  <a:srgbClr val="06324B"/>
                </a:solidFill>
              </a:rPr>
              <a:t> </a:t>
            </a:r>
            <a:r>
              <a:rPr lang="zh-CN" altLang="en-US" sz="3200" dirty="0"/>
              <a:t> </a:t>
            </a:r>
            <a:r>
              <a:rPr lang="en-US" altLang="zh-CN" sz="3200" b="1" dirty="0">
                <a:solidFill>
                  <a:srgbClr val="06324B"/>
                </a:solidFill>
              </a:rPr>
              <a:t>function </a:t>
            </a:r>
            <a:r>
              <a:rPr lang="zh-CN" altLang="en-US" sz="3200" b="1" dirty="0">
                <a:solidFill>
                  <a:srgbClr val="06324B"/>
                </a:solidFill>
              </a:rPr>
              <a:t>函数重载实例</a:t>
            </a:r>
            <a:endParaRPr lang="nl-NL" altLang="zh-CN" sz="3200" b="1" dirty="0">
              <a:solidFill>
                <a:srgbClr val="06324B"/>
              </a:solidFill>
            </a:endParaRPr>
          </a:p>
        </p:txBody>
      </p:sp>
      <p:pic>
        <p:nvPicPr>
          <p:cNvPr id="4" name="图片 3"/>
          <p:cNvPicPr>
            <a:picLocks noChangeAspect="1"/>
          </p:cNvPicPr>
          <p:nvPr/>
        </p:nvPicPr>
        <p:blipFill>
          <a:blip r:embed="rId2"/>
          <a:stretch>
            <a:fillRect/>
          </a:stretch>
        </p:blipFill>
        <p:spPr>
          <a:xfrm>
            <a:off x="525077" y="1340529"/>
            <a:ext cx="11267251" cy="343492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 8"/>
          <p:cNvGrpSpPr/>
          <p:nvPr/>
        </p:nvGrpSpPr>
        <p:grpSpPr>
          <a:xfrm>
            <a:off x="466111" y="377370"/>
            <a:ext cx="7732027" cy="651489"/>
            <a:chOff x="466111" y="377370"/>
            <a:chExt cx="7732027" cy="651489"/>
          </a:xfrm>
        </p:grpSpPr>
        <p:sp>
          <p:nvSpPr>
            <p:cNvPr id="58" name="菱形 57"/>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II</a:t>
              </a:r>
              <a:endParaRPr kumimoji="1" lang="zh-CN" altLang="en-US" dirty="0">
                <a:solidFill>
                  <a:schemeClr val="bg1"/>
                </a:solidFill>
              </a:endParaRPr>
            </a:p>
          </p:txBody>
        </p:sp>
        <p:sp>
          <p:nvSpPr>
            <p:cNvPr id="59" name="文本框 58"/>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 </a:t>
              </a:r>
              <a:r>
                <a:rPr lang="en-US" altLang="zh-CN" sz="3200" b="1" dirty="0">
                  <a:solidFill>
                    <a:srgbClr val="06324B"/>
                  </a:solidFill>
                </a:rPr>
                <a:t>class (</a:t>
              </a:r>
              <a:r>
                <a:rPr lang="zh-CN" altLang="en-US" sz="3200" b="1" dirty="0">
                  <a:solidFill>
                    <a:srgbClr val="06324B"/>
                  </a:solidFill>
                </a:rPr>
                <a:t>类</a:t>
              </a:r>
              <a:r>
                <a:rPr lang="en-US" altLang="zh-CN" sz="3200" b="1" dirty="0">
                  <a:solidFill>
                    <a:srgbClr val="06324B"/>
                  </a:solidFill>
                </a:rPr>
                <a:t>)</a:t>
              </a:r>
              <a:r>
                <a:rPr lang="zh-CN" altLang="en-US" sz="3200" b="1" dirty="0">
                  <a:solidFill>
                    <a:srgbClr val="06324B"/>
                  </a:solidFill>
                </a:rPr>
                <a:t>的定义</a:t>
              </a:r>
              <a:endParaRPr lang="nl-NL" altLang="zh-CN" sz="3200" b="1" dirty="0">
                <a:solidFill>
                  <a:srgbClr val="06324B"/>
                </a:solidFill>
              </a:endParaRPr>
            </a:p>
          </p:txBody>
        </p:sp>
      </p:grpSp>
      <p:sp>
        <p:nvSpPr>
          <p:cNvPr id="60" name="Text Box 10"/>
          <p:cNvSpPr txBox="1">
            <a:spLocks noChangeArrowheads="1"/>
          </p:cNvSpPr>
          <p:nvPr/>
        </p:nvSpPr>
        <p:spPr bwMode="auto">
          <a:xfrm>
            <a:off x="1358105" y="1141015"/>
            <a:ext cx="993241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使用 </a:t>
            </a:r>
            <a:r>
              <a:rPr lang="en-US" altLang="zh-CN" sz="1400" b="1" dirty="0">
                <a:latin typeface="微软雅黑" panose="020B0503020204020204" charset="-122"/>
                <a:ea typeface="微软雅黑" panose="020B0503020204020204" charset="-122"/>
                <a:cs typeface="Open Sans" panose="020B0606030504020204" pitchFamily="34" charset="0"/>
              </a:rPr>
              <a:t>TS </a:t>
            </a:r>
            <a:r>
              <a:rPr lang="zh-CN" altLang="en-US" sz="1400" b="1" dirty="0">
                <a:latin typeface="微软雅黑" panose="020B0503020204020204" charset="-122"/>
                <a:ea typeface="微软雅黑" panose="020B0503020204020204" charset="-122"/>
                <a:cs typeface="Open Sans" panose="020B0606030504020204" pitchFamily="34" charset="0"/>
              </a:rPr>
              <a:t>实现类的封装，关键字：</a:t>
            </a:r>
            <a:r>
              <a:rPr lang="en-US" altLang="zh-CN" sz="1400" b="1" dirty="0">
                <a:latin typeface="微软雅黑" panose="020B0503020204020204" charset="-122"/>
                <a:ea typeface="微软雅黑" panose="020B0503020204020204" charset="-122"/>
                <a:cs typeface="Open Sans" panose="020B0606030504020204" pitchFamily="34" charset="0"/>
              </a:rPr>
              <a:t>class</a:t>
            </a:r>
            <a:r>
              <a:rPr lang="zh-CN" altLang="en-US" sz="1400" b="1" dirty="0">
                <a:latin typeface="微软雅黑" panose="020B0503020204020204" charset="-122"/>
                <a:ea typeface="微软雅黑" panose="020B0503020204020204" charset="-122"/>
                <a:cs typeface="Open Sans" panose="020B0606030504020204" pitchFamily="34" charset="0"/>
              </a:rPr>
              <a:t> （类似</a:t>
            </a:r>
            <a:r>
              <a:rPr lang="en-US" altLang="zh-CN" sz="1400" b="1" dirty="0">
                <a:latin typeface="微软雅黑" panose="020B0503020204020204" charset="-122"/>
                <a:ea typeface="微软雅黑" panose="020B0503020204020204" charset="-122"/>
                <a:cs typeface="Open Sans" panose="020B0606030504020204" pitchFamily="34" charset="0"/>
              </a:rPr>
              <a:t>C#</a:t>
            </a:r>
            <a:r>
              <a:rPr lang="zh-CN" altLang="en-US" sz="1400" b="1" dirty="0">
                <a:latin typeface="微软雅黑" panose="020B0503020204020204" charset="-122"/>
                <a:ea typeface="微软雅黑" panose="020B0503020204020204" charset="-122"/>
                <a:cs typeface="Open Sans" panose="020B0606030504020204" pitchFamily="34" charset="0"/>
              </a:rPr>
              <a:t>语言），语法：</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8" name="矩形 7"/>
          <p:cNvSpPr/>
          <p:nvPr/>
        </p:nvSpPr>
        <p:spPr>
          <a:xfrm>
            <a:off x="1358105" y="1475076"/>
            <a:ext cx="6096000" cy="1721690"/>
          </a:xfrm>
          <a:prstGeom prst="rect">
            <a:avLst/>
          </a:prstGeom>
        </p:spPr>
        <p:txBody>
          <a:bodyPr>
            <a:spAutoFit/>
          </a:bodyPr>
          <a:lstStyle/>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使用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class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关键字声明类；</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使用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constructor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关键字声明构造函数；</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成员访问修饰符，</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public</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公有，</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private</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私有，</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protected</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受保护类型；</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可以使用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get/set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来实现私有成员访问器；</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支持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static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静态字段或方法；</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使用 </a:t>
            </a:r>
            <a:r>
              <a:rPr lang="en-US" altLang="zh-CN" sz="1200" dirty="0" err="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readonly</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关键字声明只读属性；只读属性必须在声明时或构造函数里被初始化；</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8" name="Text Box 10"/>
          <p:cNvSpPr txBox="1">
            <a:spLocks noChangeArrowheads="1"/>
          </p:cNvSpPr>
          <p:nvPr/>
        </p:nvSpPr>
        <p:spPr bwMode="auto">
          <a:xfrm>
            <a:off x="1358105" y="3510149"/>
            <a:ext cx="993241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访问修饰符与 </a:t>
            </a:r>
            <a:r>
              <a:rPr lang="en-US" altLang="zh-CN" sz="1400" b="1" dirty="0">
                <a:latin typeface="微软雅黑" panose="020B0503020204020204" charset="-122"/>
                <a:ea typeface="微软雅黑" panose="020B0503020204020204" charset="-122"/>
                <a:cs typeface="Open Sans" panose="020B0606030504020204" pitchFamily="34" charset="0"/>
              </a:rPr>
              <a:t>C# </a:t>
            </a:r>
            <a:r>
              <a:rPr lang="zh-CN" altLang="en-US" sz="1400" b="1" dirty="0">
                <a:latin typeface="微软雅黑" panose="020B0503020204020204" charset="-122"/>
                <a:ea typeface="微软雅黑" panose="020B0503020204020204" charset="-122"/>
                <a:cs typeface="Open Sans" panose="020B0606030504020204" pitchFamily="34" charset="0"/>
              </a:rPr>
              <a:t>中 </a:t>
            </a:r>
            <a:r>
              <a:rPr lang="en-US" altLang="zh-CN" sz="1400" b="1" dirty="0">
                <a:latin typeface="微软雅黑" panose="020B0503020204020204" charset="-122"/>
                <a:ea typeface="微软雅黑" panose="020B0503020204020204" charset="-122"/>
                <a:cs typeface="Open Sans" panose="020B0606030504020204" pitchFamily="34" charset="0"/>
              </a:rPr>
              <a:t>class </a:t>
            </a:r>
            <a:r>
              <a:rPr lang="zh-CN" altLang="en-US" sz="1400" b="1" dirty="0">
                <a:latin typeface="微软雅黑" panose="020B0503020204020204" charset="-122"/>
                <a:ea typeface="微软雅黑" panose="020B0503020204020204" charset="-122"/>
                <a:cs typeface="Open Sans" panose="020B0606030504020204" pitchFamily="34" charset="0"/>
              </a:rPr>
              <a:t>的对比： </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9" name="矩形 18"/>
          <p:cNvSpPr/>
          <p:nvPr/>
        </p:nvSpPr>
        <p:spPr>
          <a:xfrm>
            <a:off x="1358104" y="3844210"/>
            <a:ext cx="9475791" cy="1167692"/>
          </a:xfrm>
          <a:prstGeom prst="rect">
            <a:avLst/>
          </a:prstGeom>
        </p:spPr>
        <p:txBody>
          <a:bodyPr wrap="square">
            <a:spAutoFit/>
          </a:bodyPr>
          <a:lstStyle/>
          <a:p>
            <a:pPr marL="171450" indent="-171450" defTabSz="1088390">
              <a:lnSpc>
                <a:spcPct val="150000"/>
              </a:lnSpc>
              <a:buFont typeface="Arial" panose="020B0604020202020204" pitchFamily="34" charset="0"/>
              <a:buChar char="•"/>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public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：公有类型，类似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语言，</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TS</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中成员默认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public ,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而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中必须明确使用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public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指定成员是公有的；</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private：私有类型，</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与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相同，</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当成员被标记成 private</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时，它就不能在声明它的类的外部访问，只有</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该类（</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或</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本类）中可以访问；</a:t>
            </a:r>
          </a:p>
          <a:p>
            <a:pPr marL="171450" lvl="0" indent="-171450" defTabSz="1088390" fontAlgn="base">
              <a:lnSpc>
                <a:spcPct val="150000"/>
              </a:lnSpc>
              <a:spcBef>
                <a:spcPct val="0"/>
              </a:spcBef>
              <a:spcAft>
                <a:spcPct val="0"/>
              </a:spcAft>
              <a:buFont typeface="Arial" panose="020B0604020202020204" pitchFamily="34" charset="0"/>
              <a:buChar char="•"/>
            </a:pP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protected : 受保护类型，</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与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相同， </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protected修饰符与 private修饰符的行为很相似，但有一点不同， protected成员在派生类中</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lvl="0" defTabSz="1088390" fontAlgn="base">
              <a:lnSpc>
                <a:spcPct val="150000"/>
              </a:lnSpc>
              <a:spcBef>
                <a:spcPct val="0"/>
              </a:spcBef>
              <a:spcAft>
                <a:spcPct val="0"/>
              </a:spcAft>
            </a:pP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仍然可以访问；</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ppt_y</p:attrName>
                                        </p:attrNameLst>
                                      </p:cBhvr>
                                      <p:tavLst>
                                        <p:tav tm="0">
                                          <p:val>
                                            <p:strVal val="#ppt_y+#ppt_h*1.125000"/>
                                          </p:val>
                                        </p:tav>
                                        <p:tav tm="100000">
                                          <p:val>
                                            <p:strVal val="#ppt_y"/>
                                          </p:val>
                                        </p:tav>
                                      </p:tavLst>
                                    </p:anim>
                                    <p:animEffect transition="in" filter="wipe(up)">
                                      <p:cBhvr>
                                        <p:cTn id="8" dur="500"/>
                                        <p:tgtEl>
                                          <p:spTgt spid="57"/>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 grpId="0"/>
      <p:bldP spid="18"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66111" y="377370"/>
            <a:ext cx="5682966" cy="584775"/>
          </a:xfrm>
          <a:prstGeom prst="rect">
            <a:avLst/>
          </a:prstGeom>
        </p:spPr>
        <p:txBody>
          <a:bodyPr wrap="none">
            <a:spAutoFit/>
          </a:bodyPr>
          <a:lstStyle/>
          <a:p>
            <a:r>
              <a:rPr lang="en-US" altLang="zh-CN" sz="3200" b="1" dirty="0">
                <a:solidFill>
                  <a:srgbClr val="06324B"/>
                </a:solidFill>
              </a:rPr>
              <a:t>TypeScript </a:t>
            </a:r>
            <a:r>
              <a:rPr lang="zh-CN" altLang="en-US" sz="3200" b="1" dirty="0">
                <a:solidFill>
                  <a:srgbClr val="06324B"/>
                </a:solidFill>
              </a:rPr>
              <a:t>中 </a:t>
            </a:r>
            <a:r>
              <a:rPr lang="en-US" altLang="zh-CN" sz="3200" b="1" dirty="0">
                <a:solidFill>
                  <a:srgbClr val="06324B"/>
                </a:solidFill>
              </a:rPr>
              <a:t>class (</a:t>
            </a:r>
            <a:r>
              <a:rPr lang="zh-CN" altLang="en-US" sz="3200" b="1" dirty="0">
                <a:solidFill>
                  <a:srgbClr val="06324B"/>
                </a:solidFill>
              </a:rPr>
              <a:t>类</a:t>
            </a:r>
            <a:r>
              <a:rPr lang="en-US" altLang="zh-CN" sz="3200" b="1" dirty="0">
                <a:solidFill>
                  <a:srgbClr val="06324B"/>
                </a:solidFill>
              </a:rPr>
              <a:t>)</a:t>
            </a:r>
            <a:r>
              <a:rPr lang="zh-CN" altLang="en-US" sz="3200" b="1" dirty="0">
                <a:solidFill>
                  <a:srgbClr val="06324B"/>
                </a:solidFill>
              </a:rPr>
              <a:t>的实例</a:t>
            </a:r>
            <a:endParaRPr lang="nl-NL" altLang="zh-CN" sz="3200" b="1" dirty="0">
              <a:solidFill>
                <a:srgbClr val="06324B"/>
              </a:solidFill>
            </a:endParaRPr>
          </a:p>
        </p:txBody>
      </p:sp>
      <p:sp>
        <p:nvSpPr>
          <p:cNvPr id="60" name="Text Box 10"/>
          <p:cNvSpPr txBox="1">
            <a:spLocks noChangeArrowheads="1"/>
          </p:cNvSpPr>
          <p:nvPr/>
        </p:nvSpPr>
        <p:spPr bwMode="auto">
          <a:xfrm>
            <a:off x="466111" y="1031287"/>
            <a:ext cx="9932410" cy="33124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实例代码如下，首先声明一个</a:t>
            </a:r>
            <a:r>
              <a:rPr lang="en-US" altLang="zh-CN" sz="1400" b="1" dirty="0">
                <a:latin typeface="微软雅黑" panose="020B0503020204020204" charset="-122"/>
                <a:ea typeface="微软雅黑" panose="020B0503020204020204" charset="-122"/>
                <a:cs typeface="Open Sans" panose="020B0606030504020204" pitchFamily="34" charset="0"/>
              </a:rPr>
              <a:t>Person </a:t>
            </a:r>
            <a:r>
              <a:rPr lang="zh-CN" altLang="en-US" sz="1400" b="1" dirty="0">
                <a:latin typeface="微软雅黑" panose="020B0503020204020204" charset="-122"/>
                <a:ea typeface="微软雅黑" panose="020B0503020204020204" charset="-122"/>
                <a:cs typeface="Open Sans" panose="020B0606030504020204" pitchFamily="34" charset="0"/>
              </a:rPr>
              <a:t>类：</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pic>
        <p:nvPicPr>
          <p:cNvPr id="5" name="图片 4"/>
          <p:cNvPicPr>
            <a:picLocks noChangeAspect="1"/>
          </p:cNvPicPr>
          <p:nvPr/>
        </p:nvPicPr>
        <p:blipFill>
          <a:blip r:embed="rId2"/>
          <a:stretch>
            <a:fillRect/>
          </a:stretch>
        </p:blipFill>
        <p:spPr>
          <a:xfrm>
            <a:off x="491413" y="1472751"/>
            <a:ext cx="11140750" cy="500787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Box 10"/>
          <p:cNvSpPr txBox="1">
            <a:spLocks noChangeArrowheads="1"/>
          </p:cNvSpPr>
          <p:nvPr/>
        </p:nvSpPr>
        <p:spPr bwMode="auto">
          <a:xfrm>
            <a:off x="1358105" y="1141015"/>
            <a:ext cx="9932410" cy="654410"/>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继承是</a:t>
            </a:r>
            <a:r>
              <a:rPr lang="en-US" altLang="zh-CN" sz="1400" b="1" dirty="0">
                <a:latin typeface="微软雅黑" panose="020B0503020204020204" charset="-122"/>
                <a:ea typeface="微软雅黑" panose="020B0503020204020204" charset="-122"/>
                <a:cs typeface="Open Sans" panose="020B0606030504020204" pitchFamily="34" charset="0"/>
              </a:rPr>
              <a:t>OOP</a:t>
            </a:r>
            <a:r>
              <a:rPr lang="zh-CN" altLang="en-US" sz="1400" b="1" dirty="0">
                <a:latin typeface="微软雅黑" panose="020B0503020204020204" charset="-122"/>
                <a:ea typeface="微软雅黑" panose="020B0503020204020204" charset="-122"/>
                <a:cs typeface="Open Sans" panose="020B0606030504020204" pitchFamily="34" charset="0"/>
              </a:rPr>
              <a:t>思想的体现之一，在</a:t>
            </a:r>
            <a:r>
              <a:rPr lang="en-US" altLang="zh-CN" sz="1400" b="1" dirty="0">
                <a:latin typeface="微软雅黑" panose="020B0503020204020204" charset="-122"/>
                <a:ea typeface="微软雅黑" panose="020B0503020204020204" charset="-122"/>
                <a:cs typeface="Open Sans" panose="020B0606030504020204" pitchFamily="34" charset="0"/>
              </a:rPr>
              <a:t>TypeScript</a:t>
            </a:r>
            <a:r>
              <a:rPr lang="zh-CN" altLang="en-US" sz="1400" b="1" dirty="0">
                <a:latin typeface="微软雅黑" panose="020B0503020204020204" charset="-122"/>
                <a:ea typeface="微软雅黑" panose="020B0503020204020204" charset="-122"/>
                <a:cs typeface="Open Sans" panose="020B0606030504020204" pitchFamily="34" charset="0"/>
              </a:rPr>
              <a:t>中可以使用常用的面向对象模式，基于类的程序设计中一种最基本的模式是允许使用继承来扩展现有的类。</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8" name="矩形 7"/>
          <p:cNvSpPr/>
          <p:nvPr/>
        </p:nvSpPr>
        <p:spPr>
          <a:xfrm>
            <a:off x="1358105" y="1801237"/>
            <a:ext cx="6096000" cy="613694"/>
          </a:xfrm>
          <a:prstGeom prst="rect">
            <a:avLst/>
          </a:prstGeom>
        </p:spPr>
        <p:txBody>
          <a:bodyPr>
            <a:spAutoFit/>
          </a:bodyPr>
          <a:lstStyle/>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TypeScript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中实现继承，关键：</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extends</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super</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派生类通常被称作子类，基类通常被称作超类或父类；</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grpSp>
        <p:nvGrpSpPr>
          <p:cNvPr id="4" name="组合 3"/>
          <p:cNvGrpSpPr/>
          <p:nvPr/>
        </p:nvGrpSpPr>
        <p:grpSpPr>
          <a:xfrm>
            <a:off x="466111" y="377370"/>
            <a:ext cx="7732027" cy="651489"/>
            <a:chOff x="466111" y="377370"/>
            <a:chExt cx="7732027" cy="651489"/>
          </a:xfrm>
        </p:grpSpPr>
        <p:grpSp>
          <p:nvGrpSpPr>
            <p:cNvPr id="57" name="组 8"/>
            <p:cNvGrpSpPr/>
            <p:nvPr/>
          </p:nvGrpSpPr>
          <p:grpSpPr>
            <a:xfrm>
              <a:off x="466111" y="377370"/>
              <a:ext cx="7732027" cy="651489"/>
              <a:chOff x="466111" y="377370"/>
              <a:chExt cx="7732027" cy="651489"/>
            </a:xfrm>
          </p:grpSpPr>
          <p:sp>
            <p:nvSpPr>
              <p:cNvPr id="58" name="菱形 57"/>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9" name="文本框 58"/>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 </a:t>
                </a:r>
                <a:r>
                  <a:rPr lang="en-US" altLang="zh-CN" sz="3200" b="1" dirty="0">
                    <a:solidFill>
                      <a:srgbClr val="06324B"/>
                    </a:solidFill>
                  </a:rPr>
                  <a:t>class (</a:t>
                </a:r>
                <a:r>
                  <a:rPr lang="zh-CN" altLang="en-US" sz="3200" b="1" dirty="0">
                    <a:solidFill>
                      <a:srgbClr val="06324B"/>
                    </a:solidFill>
                  </a:rPr>
                  <a:t>类</a:t>
                </a:r>
                <a:r>
                  <a:rPr lang="en-US" altLang="zh-CN" sz="3200" b="1" dirty="0">
                    <a:solidFill>
                      <a:srgbClr val="06324B"/>
                    </a:solidFill>
                  </a:rPr>
                  <a:t>)</a:t>
                </a:r>
                <a:r>
                  <a:rPr lang="zh-CN" altLang="en-US" sz="3200" b="1" dirty="0">
                    <a:solidFill>
                      <a:srgbClr val="06324B"/>
                    </a:solidFill>
                  </a:rPr>
                  <a:t>的继承</a:t>
                </a:r>
                <a:r>
                  <a:rPr lang="en-US" altLang="zh-CN" sz="3200" b="1" dirty="0">
                    <a:solidFill>
                      <a:srgbClr val="06324B"/>
                    </a:solidFill>
                  </a:rPr>
                  <a:t>(</a:t>
                </a:r>
                <a:r>
                  <a:rPr lang="zh-CN" altLang="en-US" sz="3200" b="1" dirty="0">
                    <a:solidFill>
                      <a:srgbClr val="06324B"/>
                    </a:solidFill>
                  </a:rPr>
                  <a:t>一</a:t>
                </a:r>
                <a:r>
                  <a:rPr lang="en-US" altLang="zh-CN" sz="3200" b="1" dirty="0">
                    <a:solidFill>
                      <a:srgbClr val="06324B"/>
                    </a:solidFill>
                  </a:rPr>
                  <a:t>)</a:t>
                </a:r>
                <a:endParaRPr lang="nl-NL" altLang="zh-CN" sz="3200" b="1" dirty="0">
                  <a:solidFill>
                    <a:srgbClr val="06324B"/>
                  </a:solidFill>
                </a:endParaRPr>
              </a:p>
            </p:txBody>
          </p:sp>
        </p:grpSp>
        <p:sp>
          <p:nvSpPr>
            <p:cNvPr id="3" name="矩形 2"/>
            <p:cNvSpPr/>
            <p:nvPr/>
          </p:nvSpPr>
          <p:spPr>
            <a:xfrm>
              <a:off x="603343" y="518448"/>
              <a:ext cx="377026" cy="369332"/>
            </a:xfrm>
            <a:prstGeom prst="rect">
              <a:avLst/>
            </a:prstGeom>
          </p:spPr>
          <p:txBody>
            <a:bodyPr wrap="none">
              <a:spAutoFit/>
            </a:bodyPr>
            <a:lstStyle/>
            <a:p>
              <a:r>
                <a:rPr lang="en-US" altLang="zh-CN" dirty="0">
                  <a:solidFill>
                    <a:schemeClr val="bg1"/>
                  </a:solidFill>
                  <a:latin typeface="Arial" panose="020B0604020202020204" pitchFamily="34" charset="0"/>
                </a:rPr>
                <a:t>III</a:t>
              </a:r>
              <a:endParaRPr lang="zh-CN" altLang="en-US" dirty="0"/>
            </a:p>
          </p:txBody>
        </p:sp>
      </p:grpSp>
      <p:sp>
        <p:nvSpPr>
          <p:cNvPr id="6" name="矩形 5"/>
          <p:cNvSpPr/>
          <p:nvPr/>
        </p:nvSpPr>
        <p:spPr>
          <a:xfrm>
            <a:off x="5882623" y="3997724"/>
            <a:ext cx="4452001" cy="89069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这个例子展示了最基本的继承：类从基类中继承了属性和方法。</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在这里Animal是基类，Dog是派生类，通过关键字 extends继承基类的功能，因此Dog类中拥有eat()和move()；</a:t>
            </a:r>
          </a:p>
        </p:txBody>
      </p:sp>
      <p:pic>
        <p:nvPicPr>
          <p:cNvPr id="11" name="图片 10"/>
          <p:cNvPicPr>
            <a:picLocks noChangeAspect="1"/>
          </p:cNvPicPr>
          <p:nvPr/>
        </p:nvPicPr>
        <p:blipFill>
          <a:blip r:embed="rId2"/>
          <a:stretch>
            <a:fillRect/>
          </a:stretch>
        </p:blipFill>
        <p:spPr>
          <a:xfrm>
            <a:off x="1413860" y="2585695"/>
            <a:ext cx="3857625" cy="37147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77494" y="1129364"/>
            <a:ext cx="5008802" cy="5317909"/>
          </a:xfrm>
          <a:prstGeom prst="rect">
            <a:avLst/>
          </a:prstGeom>
        </p:spPr>
      </p:pic>
      <p:grpSp>
        <p:nvGrpSpPr>
          <p:cNvPr id="9" name="组合 8"/>
          <p:cNvGrpSpPr/>
          <p:nvPr/>
        </p:nvGrpSpPr>
        <p:grpSpPr>
          <a:xfrm>
            <a:off x="466111" y="377370"/>
            <a:ext cx="7732027" cy="651489"/>
            <a:chOff x="466111" y="377370"/>
            <a:chExt cx="7732027" cy="651489"/>
          </a:xfrm>
        </p:grpSpPr>
        <p:grpSp>
          <p:nvGrpSpPr>
            <p:cNvPr id="10" name="组 8"/>
            <p:cNvGrpSpPr/>
            <p:nvPr/>
          </p:nvGrpSpPr>
          <p:grpSpPr>
            <a:xfrm>
              <a:off x="466111" y="377370"/>
              <a:ext cx="7732027" cy="651489"/>
              <a:chOff x="466111" y="377370"/>
              <a:chExt cx="7732027" cy="651489"/>
            </a:xfrm>
          </p:grpSpPr>
          <p:sp>
            <p:nvSpPr>
              <p:cNvPr id="12" name="菱形 11"/>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14" name="文本框 13"/>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 </a:t>
                </a:r>
                <a:r>
                  <a:rPr lang="en-US" altLang="zh-CN" sz="3200" b="1" dirty="0">
                    <a:solidFill>
                      <a:srgbClr val="06324B"/>
                    </a:solidFill>
                  </a:rPr>
                  <a:t>class (</a:t>
                </a:r>
                <a:r>
                  <a:rPr lang="zh-CN" altLang="en-US" sz="3200" b="1" dirty="0">
                    <a:solidFill>
                      <a:srgbClr val="06324B"/>
                    </a:solidFill>
                  </a:rPr>
                  <a:t>类</a:t>
                </a:r>
                <a:r>
                  <a:rPr lang="en-US" altLang="zh-CN" sz="3200" b="1" dirty="0">
                    <a:solidFill>
                      <a:srgbClr val="06324B"/>
                    </a:solidFill>
                  </a:rPr>
                  <a:t>)</a:t>
                </a:r>
                <a:r>
                  <a:rPr lang="zh-CN" altLang="en-US" sz="3200" b="1" dirty="0">
                    <a:solidFill>
                      <a:srgbClr val="06324B"/>
                    </a:solidFill>
                  </a:rPr>
                  <a:t>的继承</a:t>
                </a:r>
                <a:r>
                  <a:rPr lang="en-US" altLang="zh-CN" sz="3200" b="1" dirty="0">
                    <a:solidFill>
                      <a:srgbClr val="06324B"/>
                    </a:solidFill>
                  </a:rPr>
                  <a:t>(</a:t>
                </a:r>
                <a:r>
                  <a:rPr lang="zh-CN" altLang="en-US" sz="3200" b="1" dirty="0">
                    <a:solidFill>
                      <a:srgbClr val="06324B"/>
                    </a:solidFill>
                  </a:rPr>
                  <a:t>二</a:t>
                </a:r>
                <a:r>
                  <a:rPr lang="en-US" altLang="zh-CN" sz="3200" b="1" dirty="0">
                    <a:solidFill>
                      <a:srgbClr val="06324B"/>
                    </a:solidFill>
                  </a:rPr>
                  <a:t>)</a:t>
                </a:r>
                <a:endParaRPr lang="nl-NL" altLang="zh-CN" sz="3200" b="1" dirty="0">
                  <a:solidFill>
                    <a:srgbClr val="06324B"/>
                  </a:solidFill>
                </a:endParaRPr>
              </a:p>
            </p:txBody>
          </p:sp>
        </p:grpSp>
        <p:sp>
          <p:nvSpPr>
            <p:cNvPr id="11" name="矩形 10"/>
            <p:cNvSpPr/>
            <p:nvPr/>
          </p:nvSpPr>
          <p:spPr>
            <a:xfrm>
              <a:off x="603343" y="518448"/>
              <a:ext cx="377026" cy="369332"/>
            </a:xfrm>
            <a:prstGeom prst="rect">
              <a:avLst/>
            </a:prstGeom>
          </p:spPr>
          <p:txBody>
            <a:bodyPr wrap="none">
              <a:spAutoFit/>
            </a:bodyPr>
            <a:lstStyle/>
            <a:p>
              <a:r>
                <a:rPr lang="en-US" altLang="zh-CN" dirty="0">
                  <a:solidFill>
                    <a:schemeClr val="bg1"/>
                  </a:solidFill>
                  <a:latin typeface="Arial" panose="020B0604020202020204" pitchFamily="34" charset="0"/>
                </a:rPr>
                <a:t>III</a:t>
              </a:r>
              <a:endParaRPr lang="zh-CN" altLang="en-US" dirty="0"/>
            </a:p>
          </p:txBody>
        </p:sp>
      </p:grpSp>
      <p:sp>
        <p:nvSpPr>
          <p:cNvPr id="15" name="矩形 14"/>
          <p:cNvSpPr/>
          <p:nvPr/>
        </p:nvSpPr>
        <p:spPr>
          <a:xfrm>
            <a:off x="5882623" y="2660581"/>
            <a:ext cx="4452001" cy="2306955"/>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这个例子展示前面一个没有提到的特性：使用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extends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关键字创建了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Animal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的两个子类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Dog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和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派生类中包含了一个构造函数，它必须调用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super()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执行基类的构造函数，并且在构造函数里访问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this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的属性之前，一定要调用 </a:t>
            </a:r>
            <a:r>
              <a:rPr lang="en-US" altLang="zh-CN" sz="1200" dirty="0" err="1">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super</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这是 </a:t>
            </a:r>
            <a:r>
              <a:rPr lang="en-US" altLang="zh-CN" sz="1200" dirty="0">
                <a:solidFill>
                  <a:srgbClr val="FF0000"/>
                </a:solidFill>
                <a:latin typeface="微软雅黑" panose="020B0503020204020204" charset="-122"/>
                <a:ea typeface="微软雅黑" panose="020B0503020204020204" charset="-122"/>
                <a:cs typeface="微软雅黑" panose="020B0503020204020204" charset="-122"/>
              </a:rPr>
              <a:t>TypeScript </a:t>
            </a:r>
            <a:r>
              <a:rPr lang="zh-CN" altLang="en-US" sz="1200" dirty="0">
                <a:solidFill>
                  <a:srgbClr val="FF0000"/>
                </a:solidFill>
                <a:latin typeface="微软雅黑" panose="020B0503020204020204" charset="-122"/>
                <a:ea typeface="微软雅黑" panose="020B0503020204020204" charset="-122"/>
                <a:cs typeface="微软雅黑" panose="020B0503020204020204" charset="-122"/>
              </a:rPr>
              <a:t>中强制执行的重要规则！</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这个例子演示了如何在子类里可以重写父类的方法。</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Dog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和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Cat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都创建了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eat()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方法，它们重写了从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Animal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继承的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eat()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方法，使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eat()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方法根据不同的类而具有不同的功能。</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03200" y="410845"/>
            <a:ext cx="11209655" cy="58356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class</a:t>
            </a:r>
            <a:r>
              <a:rPr lang="zh-CN" altLang="en-US" sz="3200" b="1" dirty="0">
                <a:solidFill>
                  <a:srgbClr val="06324B"/>
                </a:solidFill>
              </a:rPr>
              <a:t>中成员访问修饰符：</a:t>
            </a:r>
            <a:r>
              <a:rPr lang="en-US" altLang="zh-CN" sz="3200" b="1" dirty="0">
                <a:solidFill>
                  <a:srgbClr val="06324B"/>
                </a:solidFill>
              </a:rPr>
              <a:t>public</a:t>
            </a:r>
            <a:r>
              <a:rPr lang="zh-CN" altLang="en-US" sz="3200" b="1" dirty="0">
                <a:solidFill>
                  <a:srgbClr val="06324B"/>
                </a:solidFill>
              </a:rPr>
              <a:t>、</a:t>
            </a:r>
            <a:r>
              <a:rPr lang="en-US" altLang="zh-CN" sz="3200" b="1" dirty="0">
                <a:solidFill>
                  <a:srgbClr val="06324B"/>
                </a:solidFill>
              </a:rPr>
              <a:t>private</a:t>
            </a:r>
            <a:r>
              <a:rPr lang="zh-CN" altLang="en-US" sz="3200" b="1" dirty="0">
                <a:solidFill>
                  <a:srgbClr val="06324B"/>
                </a:solidFill>
              </a:rPr>
              <a:t>、</a:t>
            </a:r>
            <a:r>
              <a:rPr lang="en-US" altLang="zh-CN" sz="3200" b="1" dirty="0">
                <a:solidFill>
                  <a:srgbClr val="06324B"/>
                </a:solidFill>
              </a:rPr>
              <a:t>protected</a:t>
            </a:r>
            <a:endParaRPr lang="nl-NL" altLang="zh-CN" sz="3200" b="1" dirty="0">
              <a:solidFill>
                <a:srgbClr val="06324B"/>
              </a:solidFill>
            </a:endParaRPr>
          </a:p>
        </p:txBody>
      </p:sp>
      <p:pic>
        <p:nvPicPr>
          <p:cNvPr id="7" name="图片 6"/>
          <p:cNvPicPr>
            <a:picLocks noChangeAspect="1"/>
          </p:cNvPicPr>
          <p:nvPr/>
        </p:nvPicPr>
        <p:blipFill>
          <a:blip r:embed="rId2"/>
          <a:stretch>
            <a:fillRect/>
          </a:stretch>
        </p:blipFill>
        <p:spPr>
          <a:xfrm>
            <a:off x="650214" y="1292257"/>
            <a:ext cx="6263542" cy="5185852"/>
          </a:xfrm>
          <a:prstGeom prst="rect">
            <a:avLst/>
          </a:prstGeom>
        </p:spPr>
      </p:pic>
      <p:sp>
        <p:nvSpPr>
          <p:cNvPr id="8" name="Text Box 10"/>
          <p:cNvSpPr txBox="1">
            <a:spLocks noChangeArrowheads="1"/>
          </p:cNvSpPr>
          <p:nvPr/>
        </p:nvSpPr>
        <p:spPr bwMode="auto">
          <a:xfrm>
            <a:off x="5862631" y="4970532"/>
            <a:ext cx="5201530" cy="33124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在 </a:t>
            </a:r>
            <a:r>
              <a:rPr lang="en-US" altLang="zh-CN" sz="1400" b="1" dirty="0">
                <a:latin typeface="微软雅黑" panose="020B0503020204020204" charset="-122"/>
                <a:ea typeface="微软雅黑" panose="020B0503020204020204" charset="-122"/>
                <a:cs typeface="Open Sans" panose="020B0606030504020204" pitchFamily="34" charset="0"/>
              </a:rPr>
              <a:t>TypeScript </a:t>
            </a:r>
            <a:r>
              <a:rPr lang="zh-CN" altLang="en-US" sz="1400" b="1" dirty="0">
                <a:latin typeface="微软雅黑" panose="020B0503020204020204" charset="-122"/>
                <a:ea typeface="微软雅黑" panose="020B0503020204020204" charset="-122"/>
                <a:cs typeface="Open Sans" panose="020B0606030504020204" pitchFamily="34" charset="0"/>
              </a:rPr>
              <a:t>的 </a:t>
            </a:r>
            <a:r>
              <a:rPr lang="en-US" altLang="zh-CN" sz="1400" b="1" dirty="0">
                <a:latin typeface="微软雅黑" panose="020B0503020204020204" charset="-122"/>
                <a:ea typeface="微软雅黑" panose="020B0503020204020204" charset="-122"/>
                <a:cs typeface="Open Sans" panose="020B0606030504020204" pitchFamily="34" charset="0"/>
              </a:rPr>
              <a:t>class </a:t>
            </a:r>
            <a:r>
              <a:rPr lang="zh-CN" altLang="en-US" sz="1400" b="1" dirty="0">
                <a:latin typeface="微软雅黑" panose="020B0503020204020204" charset="-122"/>
                <a:ea typeface="微软雅黑" panose="020B0503020204020204" charset="-122"/>
                <a:cs typeface="Open Sans" panose="020B0606030504020204" pitchFamily="34" charset="0"/>
              </a:rPr>
              <a:t>类中，属性成员默认是 </a:t>
            </a:r>
            <a:r>
              <a:rPr lang="en-US" altLang="zh-CN" sz="1400" b="1" dirty="0">
                <a:solidFill>
                  <a:srgbClr val="FF0000"/>
                </a:solidFill>
                <a:latin typeface="微软雅黑" panose="020B0503020204020204" charset="-122"/>
                <a:ea typeface="微软雅黑" panose="020B0503020204020204" charset="-122"/>
                <a:cs typeface="Open Sans" panose="020B0606030504020204" pitchFamily="34" charset="0"/>
              </a:rPr>
              <a:t>public</a:t>
            </a:r>
            <a:r>
              <a:rPr lang="en-US" altLang="zh-CN" sz="1400" b="1" dirty="0">
                <a:latin typeface="微软雅黑" panose="020B0503020204020204" charset="-122"/>
                <a:ea typeface="微软雅黑" panose="020B0503020204020204" charset="-122"/>
                <a:cs typeface="Open Sans" panose="020B0606030504020204" pitchFamily="34" charset="0"/>
              </a:rPr>
              <a:t> </a:t>
            </a:r>
            <a:r>
              <a:rPr lang="zh-CN" altLang="en-US" sz="1400" b="1" dirty="0">
                <a:latin typeface="微软雅黑" panose="020B0503020204020204" charset="-122"/>
                <a:ea typeface="微软雅黑" panose="020B0503020204020204" charset="-122"/>
                <a:cs typeface="Open Sans" panose="020B0606030504020204" pitchFamily="34" charset="0"/>
              </a:rPr>
              <a:t>的。</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83335" y="1181101"/>
            <a:ext cx="11025330" cy="4609286"/>
          </a:xfrm>
          <a:prstGeom prst="rect">
            <a:avLst/>
          </a:prstGeom>
        </p:spPr>
      </p:pic>
      <p:sp>
        <p:nvSpPr>
          <p:cNvPr id="11" name="文本框 10"/>
          <p:cNvSpPr txBox="1"/>
          <p:nvPr/>
        </p:nvSpPr>
        <p:spPr>
          <a:xfrm>
            <a:off x="203197" y="410727"/>
            <a:ext cx="6658046"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class</a:t>
            </a:r>
            <a:r>
              <a:rPr lang="zh-CN" altLang="en-US" sz="3200" b="1" dirty="0">
                <a:solidFill>
                  <a:srgbClr val="06324B"/>
                </a:solidFill>
              </a:rPr>
              <a:t>中静态属性、静态方法</a:t>
            </a:r>
            <a:endParaRPr lang="nl-NL" altLang="zh-CN" sz="3200" b="1" dirty="0">
              <a:solidFill>
                <a:srgbClr val="06324B"/>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多态、抽象类</a:t>
            </a:r>
            <a:endParaRPr lang="nl-NL" altLang="zh-CN" sz="3200" b="1" dirty="0">
              <a:solidFill>
                <a:srgbClr val="06324B"/>
              </a:solidFill>
            </a:endParaRPr>
          </a:p>
        </p:txBody>
      </p:sp>
      <p:sp>
        <p:nvSpPr>
          <p:cNvPr id="7" name="Text Box 10"/>
          <p:cNvSpPr txBox="1">
            <a:spLocks noChangeArrowheads="1"/>
          </p:cNvSpPr>
          <p:nvPr/>
        </p:nvSpPr>
        <p:spPr bwMode="auto">
          <a:xfrm>
            <a:off x="466008" y="1141015"/>
            <a:ext cx="993241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多态表现：父类定义一个方法不去实现，让继承它的子类去实现 ，每一个子类具有不同的表现；</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pic>
        <p:nvPicPr>
          <p:cNvPr id="2" name="图片 1"/>
          <p:cNvPicPr>
            <a:picLocks noChangeAspect="1"/>
          </p:cNvPicPr>
          <p:nvPr/>
        </p:nvPicPr>
        <p:blipFill>
          <a:blip r:embed="rId2"/>
          <a:stretch>
            <a:fillRect/>
          </a:stretch>
        </p:blipFill>
        <p:spPr>
          <a:xfrm>
            <a:off x="466008" y="1541010"/>
            <a:ext cx="6150509" cy="4619625"/>
          </a:xfrm>
          <a:prstGeom prst="rect">
            <a:avLst/>
          </a:prstGeom>
        </p:spPr>
      </p:pic>
      <p:sp>
        <p:nvSpPr>
          <p:cNvPr id="10" name="Text Box 10"/>
          <p:cNvSpPr txBox="1">
            <a:spLocks noChangeArrowheads="1"/>
          </p:cNvSpPr>
          <p:nvPr/>
        </p:nvSpPr>
        <p:spPr bwMode="auto">
          <a:xfrm>
            <a:off x="5544766" y="3904791"/>
            <a:ext cx="6423299" cy="331245"/>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400" b="1" dirty="0">
                <a:latin typeface="微软雅黑" panose="020B0503020204020204" charset="-122"/>
                <a:ea typeface="微软雅黑" panose="020B0503020204020204" charset="-122"/>
                <a:cs typeface="Open Sans" panose="020B0606030504020204" pitchFamily="34" charset="0"/>
              </a:rPr>
              <a:t>TypeScript </a:t>
            </a:r>
            <a:r>
              <a:rPr lang="zh-CN" altLang="en-US" sz="1400" b="1" dirty="0">
                <a:latin typeface="微软雅黑" panose="020B0503020204020204" charset="-122"/>
                <a:ea typeface="微软雅黑" panose="020B0503020204020204" charset="-122"/>
                <a:cs typeface="Open Sans" panose="020B0606030504020204" pitchFamily="34" charset="0"/>
              </a:rPr>
              <a:t>中定义抽象类：它是提供其他类继承的基类，不能直接被实例化；</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2" name="矩形 11"/>
          <p:cNvSpPr/>
          <p:nvPr/>
        </p:nvSpPr>
        <p:spPr>
          <a:xfrm>
            <a:off x="5544766" y="4216247"/>
            <a:ext cx="5638800" cy="1171218"/>
          </a:xfrm>
          <a:prstGeom prst="rect">
            <a:avLst/>
          </a:prstGeom>
        </p:spPr>
        <p:txBody>
          <a:bodyPr wrap="square">
            <a:spAutoFit/>
          </a:bodyPr>
          <a:lstStyle/>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用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abstract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关键字定义抽象类和抽象方法；</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抽象类中的抽象方法不包含具体实现，并且必须在派生类中实现</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抽象方法只能放在抽象类里面</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抽象类和抽象方法用来定义标准；</a:t>
            </a:r>
            <a:endPar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510665" y="335280"/>
            <a:ext cx="8837295" cy="4018280"/>
          </a:xfrm>
          <a:prstGeom prst="rect">
            <a:avLst/>
          </a:prstGeom>
        </p:spPr>
      </p:pic>
      <p:sp>
        <p:nvSpPr>
          <p:cNvPr id="5" name="文本框 4"/>
          <p:cNvSpPr txBox="1"/>
          <p:nvPr/>
        </p:nvSpPr>
        <p:spPr>
          <a:xfrm>
            <a:off x="773430" y="4891405"/>
            <a:ext cx="10311765" cy="1322070"/>
          </a:xfrm>
          <a:prstGeom prst="rect">
            <a:avLst/>
          </a:prstGeom>
          <a:noFill/>
        </p:spPr>
        <p:txBody>
          <a:bodyPr wrap="square" rtlCol="0">
            <a:spAutoFit/>
            <a:scene3d>
              <a:camera prst="orthographicFront"/>
              <a:lightRig rig="threePt" dir="t"/>
            </a:scene3d>
          </a:bodyPr>
          <a:lstStyle/>
          <a:p>
            <a:r>
              <a:rPr lang="zh-CN" altLang="en-US" sz="2000">
                <a:solidFill>
                  <a:schemeClr val="tx1"/>
                </a:solidFill>
                <a:effectLst>
                  <a:outerShdw blurRad="38100" dist="19050" dir="2700000" algn="tl" rotWithShape="0">
                    <a:schemeClr val="dk1">
                      <a:alpha val="40000"/>
                    </a:schemeClr>
                  </a:outerShdw>
                </a:effectLst>
              </a:rPr>
              <a:t>Angular 团队计划每六个月发布一个主要版本，所以 Angular 5 在 2017 年底到来，而 Angular 6和Angular 7分别在2018年 3月和2018年9月发布。Angular未来的版本不会像Angular1.x和 Angular2.x 那样发生重大的变更。所以 Angular5.x、Angular6.x、Angular7.x 和我们现在的开发方式也是一样的。</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6111" y="377370"/>
            <a:ext cx="7732027" cy="651489"/>
            <a:chOff x="466111" y="377370"/>
            <a:chExt cx="7732027" cy="651489"/>
          </a:xfrm>
        </p:grpSpPr>
        <p:grpSp>
          <p:nvGrpSpPr>
            <p:cNvPr id="57" name="组 8"/>
            <p:cNvGrpSpPr/>
            <p:nvPr/>
          </p:nvGrpSpPr>
          <p:grpSpPr>
            <a:xfrm>
              <a:off x="466111" y="377370"/>
              <a:ext cx="7732027" cy="651489"/>
              <a:chOff x="466111" y="377370"/>
              <a:chExt cx="7732027" cy="651489"/>
            </a:xfrm>
          </p:grpSpPr>
          <p:sp>
            <p:nvSpPr>
              <p:cNvPr id="58" name="菱形 57"/>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9" name="文本框 58"/>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 </a:t>
                </a:r>
                <a:r>
                  <a:rPr lang="en-US" altLang="zh-CN" sz="3200" b="1" dirty="0">
                    <a:solidFill>
                      <a:srgbClr val="06324B"/>
                    </a:solidFill>
                  </a:rPr>
                  <a:t>interface </a:t>
                </a:r>
                <a:r>
                  <a:rPr lang="zh-CN" altLang="en-US" sz="3200" b="1" dirty="0">
                    <a:solidFill>
                      <a:srgbClr val="06324B"/>
                    </a:solidFill>
                  </a:rPr>
                  <a:t>接口</a:t>
                </a:r>
                <a:endParaRPr lang="nl-NL" altLang="zh-CN" sz="3200" b="1" dirty="0">
                  <a:solidFill>
                    <a:srgbClr val="06324B"/>
                  </a:solidFill>
                </a:endParaRPr>
              </a:p>
            </p:txBody>
          </p:sp>
        </p:grpSp>
        <p:sp>
          <p:nvSpPr>
            <p:cNvPr id="3" name="矩形 2"/>
            <p:cNvSpPr/>
            <p:nvPr/>
          </p:nvSpPr>
          <p:spPr>
            <a:xfrm>
              <a:off x="590903" y="518448"/>
              <a:ext cx="402674" cy="369332"/>
            </a:xfrm>
            <a:prstGeom prst="rect">
              <a:avLst/>
            </a:prstGeom>
          </p:spPr>
          <p:txBody>
            <a:bodyPr wrap="none">
              <a:spAutoFit/>
            </a:bodyPr>
            <a:lstStyle/>
            <a:p>
              <a:r>
                <a:rPr lang="en-US" altLang="zh-CN" dirty="0">
                  <a:solidFill>
                    <a:schemeClr val="bg1"/>
                  </a:solidFill>
                  <a:latin typeface="Arial" panose="020B0604020202020204" pitchFamily="34" charset="0"/>
                </a:rPr>
                <a:t>IV</a:t>
              </a:r>
              <a:endParaRPr lang="zh-CN" altLang="en-US" dirty="0"/>
            </a:p>
          </p:txBody>
        </p:sp>
      </p:grpSp>
      <p:sp>
        <p:nvSpPr>
          <p:cNvPr id="9" name="Text Box 10"/>
          <p:cNvSpPr txBox="1">
            <a:spLocks noChangeArrowheads="1"/>
          </p:cNvSpPr>
          <p:nvPr/>
        </p:nvSpPr>
        <p:spPr bwMode="auto">
          <a:xfrm>
            <a:off x="1358105" y="1141015"/>
            <a:ext cx="4490245"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400" b="1" dirty="0">
                <a:latin typeface="微软雅黑" panose="020B0503020204020204" charset="-122"/>
                <a:ea typeface="微软雅黑" panose="020B0503020204020204" charset="-122"/>
                <a:cs typeface="Open Sans" panose="020B0606030504020204" pitchFamily="34" charset="0"/>
              </a:rPr>
              <a:t>TypeScript </a:t>
            </a:r>
            <a:r>
              <a:rPr lang="zh-CN" altLang="en-US" sz="1400" b="1" dirty="0">
                <a:latin typeface="微软雅黑" panose="020B0503020204020204" charset="-122"/>
                <a:ea typeface="微软雅黑" panose="020B0503020204020204" charset="-122"/>
                <a:cs typeface="Open Sans" panose="020B0606030504020204" pitchFamily="34" charset="0"/>
              </a:rPr>
              <a:t>中接口的作用：</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0" name="矩形 9"/>
          <p:cNvSpPr/>
          <p:nvPr/>
        </p:nvSpPr>
        <p:spPr>
          <a:xfrm>
            <a:off x="1358105" y="1475076"/>
            <a:ext cx="6096000" cy="1167692"/>
          </a:xfrm>
          <a:prstGeom prst="rect">
            <a:avLst/>
          </a:prstGeom>
        </p:spPr>
        <p:txBody>
          <a:bodyPr>
            <a:spAutoFit/>
          </a:bodyPr>
          <a:lstStyle/>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在面向对象的编程中，接口是一种规范的定义，它定义了行为和动作的规范；</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在程序设计里面，接口起到一种限制和规范的作用；</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不关心类的内部状态数据和方法的细节实现，只要提供这些规范就可以满足实际需求；</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类似于</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和</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Java</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，同时还增加了更加灵活的接口类型；</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1" name="Text Box 10"/>
          <p:cNvSpPr txBox="1">
            <a:spLocks noChangeArrowheads="1"/>
          </p:cNvSpPr>
          <p:nvPr/>
        </p:nvSpPr>
        <p:spPr bwMode="auto">
          <a:xfrm>
            <a:off x="1358105" y="2837012"/>
            <a:ext cx="314722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400" b="1" dirty="0">
                <a:latin typeface="微软雅黑" panose="020B0503020204020204" charset="-122"/>
                <a:ea typeface="微软雅黑" panose="020B0503020204020204" charset="-122"/>
                <a:cs typeface="Open Sans" panose="020B0606030504020204" pitchFamily="34" charset="0"/>
              </a:rPr>
              <a:t>TypeScript </a:t>
            </a:r>
            <a:r>
              <a:rPr lang="zh-CN" altLang="en-US" sz="1400" b="1" dirty="0">
                <a:latin typeface="微软雅黑" panose="020B0503020204020204" charset="-122"/>
                <a:ea typeface="微软雅黑" panose="020B0503020204020204" charset="-122"/>
                <a:cs typeface="Open Sans" panose="020B0606030504020204" pitchFamily="34" charset="0"/>
              </a:rPr>
              <a:t>中接口的语法： </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2" name="矩形 11"/>
          <p:cNvSpPr/>
          <p:nvPr/>
        </p:nvSpPr>
        <p:spPr>
          <a:xfrm>
            <a:off x="1358105" y="3171073"/>
            <a:ext cx="3232946" cy="613694"/>
          </a:xfrm>
          <a:prstGeom prst="rect">
            <a:avLst/>
          </a:prstGeom>
        </p:spPr>
        <p:txBody>
          <a:bodyPr wrap="square">
            <a:spAutoFit/>
          </a:bodyPr>
          <a:lstStyle/>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通过关键字：</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interface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声明</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接口默认是 </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public </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4" name="Text Box 10"/>
          <p:cNvSpPr txBox="1">
            <a:spLocks noChangeArrowheads="1"/>
          </p:cNvSpPr>
          <p:nvPr/>
        </p:nvSpPr>
        <p:spPr bwMode="auto">
          <a:xfrm>
            <a:off x="1358105" y="3980299"/>
            <a:ext cx="314722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en-US" altLang="zh-CN" sz="1400" b="1" dirty="0">
                <a:latin typeface="微软雅黑" panose="020B0503020204020204" charset="-122"/>
                <a:ea typeface="微软雅黑" panose="020B0503020204020204" charset="-122"/>
                <a:cs typeface="Open Sans" panose="020B0606030504020204" pitchFamily="34" charset="0"/>
              </a:rPr>
              <a:t>TypeScript </a:t>
            </a:r>
            <a:r>
              <a:rPr lang="zh-CN" altLang="en-US" sz="1400" b="1" dirty="0">
                <a:latin typeface="微软雅黑" panose="020B0503020204020204" charset="-122"/>
                <a:ea typeface="微软雅黑" panose="020B0503020204020204" charset="-122"/>
                <a:cs typeface="Open Sans" panose="020B0606030504020204" pitchFamily="34" charset="0"/>
              </a:rPr>
              <a:t>中接口分类和扩展： </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5" name="矩形 14"/>
          <p:cNvSpPr/>
          <p:nvPr/>
        </p:nvSpPr>
        <p:spPr>
          <a:xfrm>
            <a:off x="1358105" y="4314360"/>
            <a:ext cx="3232946" cy="1721690"/>
          </a:xfrm>
          <a:prstGeom prst="rect">
            <a:avLst/>
          </a:prstGeom>
        </p:spPr>
        <p:txBody>
          <a:bodyPr wrap="square">
            <a:spAutoFit/>
          </a:bodyPr>
          <a:lstStyle/>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属性类型接口</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函数类型接口；</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可选类型接口；</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可索引类型接口；</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类类型接口；</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接口扩展之接口的继承；</a:t>
            </a:r>
            <a:endPar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中属性类型接口</a:t>
            </a:r>
            <a:r>
              <a:rPr lang="en-US" altLang="zh-CN" sz="3200" b="1" dirty="0">
                <a:solidFill>
                  <a:srgbClr val="06324B"/>
                </a:solidFill>
              </a:rPr>
              <a:t>(</a:t>
            </a:r>
            <a:r>
              <a:rPr lang="zh-CN" altLang="en-US" sz="3200" b="1" dirty="0">
                <a:solidFill>
                  <a:srgbClr val="06324B"/>
                </a:solidFill>
              </a:rPr>
              <a:t>一</a:t>
            </a:r>
            <a:r>
              <a:rPr lang="en-US" altLang="zh-CN" sz="3200" b="1" dirty="0">
                <a:solidFill>
                  <a:srgbClr val="06324B"/>
                </a:solidFill>
              </a:rPr>
              <a:t>)</a:t>
            </a:r>
            <a:endParaRPr lang="nl-NL" altLang="zh-CN" sz="3200" b="1" dirty="0">
              <a:solidFill>
                <a:srgbClr val="06324B"/>
              </a:solidFill>
            </a:endParaRPr>
          </a:p>
        </p:txBody>
      </p:sp>
      <p:pic>
        <p:nvPicPr>
          <p:cNvPr id="4" name="图片 3"/>
          <p:cNvPicPr>
            <a:picLocks noChangeAspect="1"/>
          </p:cNvPicPr>
          <p:nvPr/>
        </p:nvPicPr>
        <p:blipFill>
          <a:blip r:embed="rId2"/>
          <a:stretch>
            <a:fillRect/>
          </a:stretch>
        </p:blipFill>
        <p:spPr>
          <a:xfrm>
            <a:off x="631103" y="1398318"/>
            <a:ext cx="10929794" cy="280583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中属性类型接口</a:t>
            </a:r>
            <a:r>
              <a:rPr lang="en-US" altLang="zh-CN" sz="3200" b="1" dirty="0">
                <a:solidFill>
                  <a:srgbClr val="06324B"/>
                </a:solidFill>
              </a:rPr>
              <a:t>(</a:t>
            </a:r>
            <a:r>
              <a:rPr lang="zh-CN" altLang="en-US" sz="3200" b="1" dirty="0">
                <a:solidFill>
                  <a:srgbClr val="06324B"/>
                </a:solidFill>
              </a:rPr>
              <a:t>二</a:t>
            </a:r>
            <a:r>
              <a:rPr lang="en-US" altLang="zh-CN" sz="3200" b="1" dirty="0">
                <a:solidFill>
                  <a:srgbClr val="06324B"/>
                </a:solidFill>
              </a:rPr>
              <a:t>)</a:t>
            </a:r>
            <a:endParaRPr lang="nl-NL" altLang="zh-CN" sz="3200" b="1" dirty="0">
              <a:solidFill>
                <a:srgbClr val="06324B"/>
              </a:solidFill>
            </a:endParaRPr>
          </a:p>
        </p:txBody>
      </p:sp>
      <p:pic>
        <p:nvPicPr>
          <p:cNvPr id="2" name="图片 1"/>
          <p:cNvPicPr>
            <a:picLocks noChangeAspect="1"/>
          </p:cNvPicPr>
          <p:nvPr/>
        </p:nvPicPr>
        <p:blipFill>
          <a:blip r:embed="rId2"/>
          <a:stretch>
            <a:fillRect/>
          </a:stretch>
        </p:blipFill>
        <p:spPr>
          <a:xfrm>
            <a:off x="557371" y="1444175"/>
            <a:ext cx="11065768" cy="321225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中函数类型接口</a:t>
            </a:r>
            <a:endParaRPr lang="nl-NL" altLang="zh-CN" sz="3200" b="1" dirty="0">
              <a:solidFill>
                <a:srgbClr val="06324B"/>
              </a:solidFill>
            </a:endParaRPr>
          </a:p>
        </p:txBody>
      </p:sp>
      <p:pic>
        <p:nvPicPr>
          <p:cNvPr id="3" name="图片 2"/>
          <p:cNvPicPr>
            <a:picLocks noChangeAspect="1"/>
          </p:cNvPicPr>
          <p:nvPr/>
        </p:nvPicPr>
        <p:blipFill>
          <a:blip r:embed="rId2"/>
          <a:stretch>
            <a:fillRect/>
          </a:stretch>
        </p:blipFill>
        <p:spPr>
          <a:xfrm>
            <a:off x="557370" y="1519521"/>
            <a:ext cx="11079561" cy="416758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中可选类型接口</a:t>
            </a:r>
            <a:endParaRPr lang="nl-NL" altLang="zh-CN" sz="3200" b="1" dirty="0">
              <a:solidFill>
                <a:srgbClr val="06324B"/>
              </a:solidFill>
            </a:endParaRPr>
          </a:p>
        </p:txBody>
      </p:sp>
      <p:pic>
        <p:nvPicPr>
          <p:cNvPr id="5" name="图片 4"/>
          <p:cNvPicPr>
            <a:picLocks noChangeAspect="1"/>
          </p:cNvPicPr>
          <p:nvPr/>
        </p:nvPicPr>
        <p:blipFill>
          <a:blip r:embed="rId2"/>
          <a:stretch>
            <a:fillRect/>
          </a:stretch>
        </p:blipFill>
        <p:spPr>
          <a:xfrm>
            <a:off x="557370" y="1398318"/>
            <a:ext cx="11071514" cy="341811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中可索引类型接口</a:t>
            </a:r>
            <a:endParaRPr lang="nl-NL" altLang="zh-CN" sz="3200" b="1" dirty="0">
              <a:solidFill>
                <a:srgbClr val="06324B"/>
              </a:solidFill>
            </a:endParaRPr>
          </a:p>
        </p:txBody>
      </p:sp>
      <p:pic>
        <p:nvPicPr>
          <p:cNvPr id="5" name="图片 4"/>
          <p:cNvPicPr>
            <a:picLocks noChangeAspect="1"/>
          </p:cNvPicPr>
          <p:nvPr/>
        </p:nvPicPr>
        <p:blipFill>
          <a:blip r:embed="rId2"/>
          <a:stretch>
            <a:fillRect/>
          </a:stretch>
        </p:blipFill>
        <p:spPr>
          <a:xfrm>
            <a:off x="554945" y="1459960"/>
            <a:ext cx="11073939" cy="421121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中类类型接口</a:t>
            </a:r>
            <a:endParaRPr lang="nl-NL" altLang="zh-CN" sz="3200" b="1" dirty="0">
              <a:solidFill>
                <a:srgbClr val="06324B"/>
              </a:solidFill>
            </a:endParaRPr>
          </a:p>
        </p:txBody>
      </p:sp>
      <p:pic>
        <p:nvPicPr>
          <p:cNvPr id="4" name="图片 3"/>
          <p:cNvPicPr>
            <a:picLocks noChangeAspect="1"/>
          </p:cNvPicPr>
          <p:nvPr/>
        </p:nvPicPr>
        <p:blipFill>
          <a:blip r:embed="rId2"/>
          <a:stretch>
            <a:fillRect/>
          </a:stretch>
        </p:blipFill>
        <p:spPr>
          <a:xfrm>
            <a:off x="461962" y="1418851"/>
            <a:ext cx="11268075" cy="458393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中接口的扩展之接口继承</a:t>
            </a:r>
            <a:endParaRPr lang="nl-NL" altLang="zh-CN" sz="3200" b="1" dirty="0">
              <a:solidFill>
                <a:srgbClr val="06324B"/>
              </a:solidFill>
            </a:endParaRPr>
          </a:p>
        </p:txBody>
      </p:sp>
      <p:pic>
        <p:nvPicPr>
          <p:cNvPr id="2" name="图片 1"/>
          <p:cNvPicPr>
            <a:picLocks noChangeAspect="1"/>
          </p:cNvPicPr>
          <p:nvPr/>
        </p:nvPicPr>
        <p:blipFill>
          <a:blip r:embed="rId2"/>
          <a:stretch>
            <a:fillRect/>
          </a:stretch>
        </p:blipFill>
        <p:spPr>
          <a:xfrm>
            <a:off x="628650" y="1353517"/>
            <a:ext cx="10934700" cy="469026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6111" y="377370"/>
            <a:ext cx="7732027" cy="651489"/>
            <a:chOff x="466111" y="377370"/>
            <a:chExt cx="7732027" cy="651489"/>
          </a:xfrm>
        </p:grpSpPr>
        <p:grpSp>
          <p:nvGrpSpPr>
            <p:cNvPr id="57" name="组 8"/>
            <p:cNvGrpSpPr/>
            <p:nvPr/>
          </p:nvGrpSpPr>
          <p:grpSpPr>
            <a:xfrm>
              <a:off x="466111" y="377370"/>
              <a:ext cx="7732027" cy="651489"/>
              <a:chOff x="466111" y="377370"/>
              <a:chExt cx="7732027" cy="651489"/>
            </a:xfrm>
          </p:grpSpPr>
          <p:sp>
            <p:nvSpPr>
              <p:cNvPr id="58" name="菱形 57"/>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bg1"/>
                  </a:solidFill>
                </a:endParaRPr>
              </a:p>
            </p:txBody>
          </p:sp>
          <p:sp>
            <p:nvSpPr>
              <p:cNvPr id="59" name="文本框 58"/>
              <p:cNvSpPr txBox="1"/>
              <p:nvPr/>
            </p:nvSpPr>
            <p:spPr>
              <a:xfrm>
                <a:off x="1117600" y="410727"/>
                <a:ext cx="7080538"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 TypeScript </a:t>
                </a:r>
                <a:r>
                  <a:rPr lang="zh-CN" altLang="en-US" sz="3200" b="1" dirty="0">
                    <a:solidFill>
                      <a:srgbClr val="06324B"/>
                    </a:solidFill>
                  </a:rPr>
                  <a:t>中的 </a:t>
                </a:r>
                <a:r>
                  <a:rPr lang="en-US" altLang="zh-CN" sz="3200" b="1" dirty="0">
                    <a:solidFill>
                      <a:srgbClr val="06324B"/>
                    </a:solidFill>
                  </a:rPr>
                  <a:t>generic </a:t>
                </a:r>
                <a:r>
                  <a:rPr lang="zh-CN" altLang="en-US" sz="3200" b="1" dirty="0">
                    <a:solidFill>
                      <a:srgbClr val="06324B"/>
                    </a:solidFill>
                  </a:rPr>
                  <a:t>泛型</a:t>
                </a:r>
                <a:endParaRPr lang="nl-NL" altLang="zh-CN" sz="3200" b="1" dirty="0">
                  <a:solidFill>
                    <a:srgbClr val="06324B"/>
                  </a:solidFill>
                </a:endParaRPr>
              </a:p>
            </p:txBody>
          </p:sp>
        </p:grpSp>
        <p:sp>
          <p:nvSpPr>
            <p:cNvPr id="3" name="矩形 2"/>
            <p:cNvSpPr/>
            <p:nvPr/>
          </p:nvSpPr>
          <p:spPr>
            <a:xfrm>
              <a:off x="619478" y="527973"/>
              <a:ext cx="338554" cy="369332"/>
            </a:xfrm>
            <a:prstGeom prst="rect">
              <a:avLst/>
            </a:prstGeom>
          </p:spPr>
          <p:txBody>
            <a:bodyPr wrap="none">
              <a:spAutoFit/>
            </a:bodyPr>
            <a:lstStyle/>
            <a:p>
              <a:r>
                <a:rPr lang="en-US" altLang="zh-CN" dirty="0">
                  <a:solidFill>
                    <a:schemeClr val="bg1"/>
                  </a:solidFill>
                  <a:latin typeface="Arial" panose="020B0604020202020204" pitchFamily="34" charset="0"/>
                </a:rPr>
                <a:t>V</a:t>
              </a:r>
              <a:endParaRPr lang="zh-CN" altLang="en-US" dirty="0"/>
            </a:p>
          </p:txBody>
        </p:sp>
      </p:grpSp>
      <p:sp>
        <p:nvSpPr>
          <p:cNvPr id="9" name="Text Box 10"/>
          <p:cNvSpPr txBox="1">
            <a:spLocks noChangeArrowheads="1"/>
          </p:cNvSpPr>
          <p:nvPr/>
        </p:nvSpPr>
        <p:spPr bwMode="auto">
          <a:xfrm>
            <a:off x="1358105" y="1141015"/>
            <a:ext cx="4490245"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什么是泛型？</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0" name="矩形 9"/>
          <p:cNvSpPr/>
          <p:nvPr/>
        </p:nvSpPr>
        <p:spPr>
          <a:xfrm>
            <a:off x="1358104" y="1475076"/>
            <a:ext cx="9572166" cy="1721690"/>
          </a:xfrm>
          <a:prstGeom prst="rect">
            <a:avLst/>
          </a:prstGeom>
        </p:spPr>
        <p:txBody>
          <a:bodyPr wrap="square">
            <a:spAutoFit/>
          </a:bodyPr>
          <a:lstStyle/>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允许您延迟编写类或方法中的编程元素的数据类型的规范，直到实际在程序中使用它的时候；</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在软件工程中，我们不仅要创建一致的定义良好的</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API</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，同时也要考虑可重用性。 组件不仅能够支持当前的数据类型，同时也能支持未来的数据类型，这在创建大型系统时为你提供了十分灵活的功能；</a:t>
            </a: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在像</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C#</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和</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Java</a:t>
            </a: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这样的语言中，可以使用泛型来创建可重用的组件，一个组件可以支持多种类型的数据。 这样用户就可以以自己的数据类型来使用组件；</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a:lnSpc>
                <a:spcPct val="150000"/>
              </a:lnSpc>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通俗理解：泛型就是解决类、接口、方法的复用性，以及对不特定数据类型的支持，同时又有类型校验；</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1" name="Text Box 10"/>
          <p:cNvSpPr txBox="1">
            <a:spLocks noChangeArrowheads="1"/>
          </p:cNvSpPr>
          <p:nvPr/>
        </p:nvSpPr>
        <p:spPr bwMode="auto">
          <a:xfrm>
            <a:off x="1358105" y="3340992"/>
            <a:ext cx="314722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泛型有哪些特性和优点？ </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2" name="矩形 11"/>
          <p:cNvSpPr/>
          <p:nvPr/>
        </p:nvSpPr>
        <p:spPr>
          <a:xfrm>
            <a:off x="1358105" y="3675053"/>
            <a:ext cx="9370146" cy="890693"/>
          </a:xfrm>
          <a:prstGeom prst="rect">
            <a:avLst/>
          </a:prstGeom>
        </p:spPr>
        <p:txBody>
          <a:bodyPr wrap="square">
            <a:spAutoFit/>
          </a:bodyPr>
          <a:lstStyle/>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最大限度地重用代码，减少代码的冗余；</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类型校验，保护类型的安全；</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高性能，延迟思想的体现，当编译器遇到类的构造函数或方法的函数调用时，它会生成代码来处理指定的数据类型；</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4" name="Text Box 10"/>
          <p:cNvSpPr txBox="1">
            <a:spLocks noChangeArrowheads="1"/>
          </p:cNvSpPr>
          <p:nvPr/>
        </p:nvSpPr>
        <p:spPr bwMode="auto">
          <a:xfrm>
            <a:off x="1358105" y="4708685"/>
            <a:ext cx="3147220" cy="335348"/>
          </a:xfrm>
          <a:prstGeom prst="rect">
            <a:avLst/>
          </a:prstGeom>
          <a:noFill/>
          <a:ln w="9525">
            <a:noFill/>
            <a:miter lim="800000"/>
          </a:ln>
        </p:spPr>
        <p:txBody>
          <a:bodyPr wrap="square" lIns="45720" tIns="22860" rIns="45720" bIns="22860">
            <a:spAutoFit/>
          </a:bodyPr>
          <a:lstStyle/>
          <a:p>
            <a:pPr marL="285750" indent="-285750" defTabSz="1088390">
              <a:lnSpc>
                <a:spcPct val="150000"/>
              </a:lnSpc>
              <a:buFont typeface="Wingdings" panose="05000000000000000000" pitchFamily="2" charset="2"/>
              <a:buChar char="Ø"/>
            </a:pPr>
            <a:r>
              <a:rPr lang="zh-CN" altLang="en-US" sz="1400" b="1" dirty="0">
                <a:latin typeface="微软雅黑" panose="020B0503020204020204" charset="-122"/>
                <a:ea typeface="微软雅黑" panose="020B0503020204020204" charset="-122"/>
                <a:cs typeface="Open Sans" panose="020B0606030504020204" pitchFamily="34" charset="0"/>
              </a:rPr>
              <a:t>泛型的应用：</a:t>
            </a:r>
            <a:endParaRPr lang="en-US" altLang="zh-CN" sz="1400" b="1" dirty="0">
              <a:latin typeface="微软雅黑" panose="020B0503020204020204" charset="-122"/>
              <a:ea typeface="微软雅黑" panose="020B0503020204020204" charset="-122"/>
              <a:cs typeface="Open Sans" panose="020B0606030504020204" pitchFamily="34" charset="0"/>
            </a:endParaRPr>
          </a:p>
        </p:txBody>
      </p:sp>
      <p:sp>
        <p:nvSpPr>
          <p:cNvPr id="15" name="矩形 14"/>
          <p:cNvSpPr/>
          <p:nvPr/>
        </p:nvSpPr>
        <p:spPr>
          <a:xfrm>
            <a:off x="1358105" y="5042746"/>
            <a:ext cx="3232946" cy="1167692"/>
          </a:xfrm>
          <a:prstGeom prst="rect">
            <a:avLst/>
          </a:prstGeom>
        </p:spPr>
        <p:txBody>
          <a:bodyPr wrap="square">
            <a:spAutoFit/>
          </a:bodyPr>
          <a:lstStyle/>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泛型函数</a:t>
            </a:r>
            <a:r>
              <a:rPr lang="zh-CN"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泛型类；</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泛型接口；</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泛型约束；</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500"/>
                            </p:stCondLst>
                            <p:childTnLst>
                              <p:par>
                                <p:cTn id="28" presetID="14" presetClass="entr" presetSubtype="1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500"/>
                            </p:stCondLst>
                            <p:childTnLst>
                              <p:par>
                                <p:cTn id="39" presetID="14" presetClass="entr" presetSubtype="1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78" y="518448"/>
            <a:ext cx="338554" cy="369332"/>
          </a:xfrm>
          <a:prstGeom prst="rect">
            <a:avLst/>
          </a:prstGeom>
        </p:spPr>
        <p:txBody>
          <a:bodyPr wrap="none">
            <a:spAutoFit/>
          </a:bodyPr>
          <a:lstStyle/>
          <a:p>
            <a:r>
              <a:rPr lang="en-US" altLang="zh-CN" dirty="0">
                <a:solidFill>
                  <a:schemeClr val="bg1"/>
                </a:solidFill>
                <a:latin typeface="Arial" panose="020B0604020202020204" pitchFamily="34" charset="0"/>
              </a:rPr>
              <a:t>V</a:t>
            </a:r>
            <a:endParaRPr lang="zh-CN" altLang="en-US" dirty="0"/>
          </a:p>
        </p:txBody>
      </p:sp>
      <p:pic>
        <p:nvPicPr>
          <p:cNvPr id="2" name="图片 1"/>
          <p:cNvPicPr>
            <a:picLocks noChangeAspect="1"/>
          </p:cNvPicPr>
          <p:nvPr/>
        </p:nvPicPr>
        <p:blipFill>
          <a:blip r:embed="rId2"/>
          <a:stretch>
            <a:fillRect/>
          </a:stretch>
        </p:blipFill>
        <p:spPr>
          <a:xfrm>
            <a:off x="469697" y="1530220"/>
            <a:ext cx="11252606" cy="3478339"/>
          </a:xfrm>
          <a:prstGeom prst="rect">
            <a:avLst/>
          </a:prstGeom>
        </p:spPr>
      </p:pic>
      <p:sp>
        <p:nvSpPr>
          <p:cNvPr id="8" name="文本框 7"/>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中的 </a:t>
            </a:r>
            <a:r>
              <a:rPr lang="en-US" altLang="zh-CN" sz="3200" b="1" dirty="0">
                <a:solidFill>
                  <a:srgbClr val="06324B"/>
                </a:solidFill>
              </a:rPr>
              <a:t>generic </a:t>
            </a:r>
            <a:r>
              <a:rPr lang="zh-CN" altLang="en-US" sz="3200" b="1" dirty="0">
                <a:solidFill>
                  <a:srgbClr val="06324B"/>
                </a:solidFill>
              </a:rPr>
              <a:t>泛型函数</a:t>
            </a:r>
            <a:endParaRPr lang="nl-NL" altLang="zh-CN" sz="3200" b="1" dirty="0">
              <a:solidFill>
                <a:srgbClr val="06324B"/>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095375" y="511810"/>
            <a:ext cx="10273030" cy="5486400"/>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78" y="518448"/>
            <a:ext cx="338554" cy="369332"/>
          </a:xfrm>
          <a:prstGeom prst="rect">
            <a:avLst/>
          </a:prstGeom>
        </p:spPr>
        <p:txBody>
          <a:bodyPr wrap="none">
            <a:spAutoFit/>
          </a:bodyPr>
          <a:lstStyle/>
          <a:p>
            <a:r>
              <a:rPr lang="en-US" altLang="zh-CN" dirty="0">
                <a:solidFill>
                  <a:schemeClr val="bg1"/>
                </a:solidFill>
                <a:latin typeface="Arial" panose="020B0604020202020204" pitchFamily="34" charset="0"/>
              </a:rPr>
              <a:t>V</a:t>
            </a:r>
            <a:endParaRPr lang="zh-CN" altLang="en-US" dirty="0"/>
          </a:p>
        </p:txBody>
      </p:sp>
      <p:sp>
        <p:nvSpPr>
          <p:cNvPr id="8" name="文本框 7"/>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中的 </a:t>
            </a:r>
            <a:r>
              <a:rPr lang="en-US" altLang="zh-CN" sz="3200" b="1" dirty="0">
                <a:solidFill>
                  <a:srgbClr val="06324B"/>
                </a:solidFill>
              </a:rPr>
              <a:t>generic </a:t>
            </a:r>
            <a:r>
              <a:rPr lang="zh-CN" altLang="en-US" sz="3200" b="1" dirty="0">
                <a:solidFill>
                  <a:srgbClr val="06324B"/>
                </a:solidFill>
              </a:rPr>
              <a:t>泛型类</a:t>
            </a:r>
            <a:endParaRPr lang="nl-NL" altLang="zh-CN" sz="3200" b="1" dirty="0">
              <a:solidFill>
                <a:srgbClr val="06324B"/>
              </a:solidFill>
            </a:endParaRPr>
          </a:p>
        </p:txBody>
      </p:sp>
      <p:pic>
        <p:nvPicPr>
          <p:cNvPr id="2" name="图片 1"/>
          <p:cNvPicPr>
            <a:picLocks noChangeAspect="1"/>
          </p:cNvPicPr>
          <p:nvPr/>
        </p:nvPicPr>
        <p:blipFill>
          <a:blip r:embed="rId2"/>
          <a:stretch>
            <a:fillRect/>
          </a:stretch>
        </p:blipFill>
        <p:spPr>
          <a:xfrm>
            <a:off x="791855" y="1268969"/>
            <a:ext cx="10631801" cy="538375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78" y="518448"/>
            <a:ext cx="338554" cy="369332"/>
          </a:xfrm>
          <a:prstGeom prst="rect">
            <a:avLst/>
          </a:prstGeom>
        </p:spPr>
        <p:txBody>
          <a:bodyPr wrap="none">
            <a:spAutoFit/>
          </a:bodyPr>
          <a:lstStyle/>
          <a:p>
            <a:r>
              <a:rPr lang="en-US" altLang="zh-CN" dirty="0">
                <a:solidFill>
                  <a:schemeClr val="bg1"/>
                </a:solidFill>
                <a:latin typeface="Arial" panose="020B0604020202020204" pitchFamily="34" charset="0"/>
              </a:rPr>
              <a:t>V</a:t>
            </a:r>
            <a:endParaRPr lang="zh-CN" altLang="en-US" dirty="0"/>
          </a:p>
        </p:txBody>
      </p:sp>
      <p:sp>
        <p:nvSpPr>
          <p:cNvPr id="8" name="文本框 7"/>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中的 </a:t>
            </a:r>
            <a:r>
              <a:rPr lang="en-US" altLang="zh-CN" sz="3200" b="1" dirty="0">
                <a:solidFill>
                  <a:srgbClr val="06324B"/>
                </a:solidFill>
              </a:rPr>
              <a:t>generic </a:t>
            </a:r>
            <a:r>
              <a:rPr lang="zh-CN" altLang="en-US" sz="3200" b="1" dirty="0">
                <a:solidFill>
                  <a:srgbClr val="06324B"/>
                </a:solidFill>
              </a:rPr>
              <a:t>泛型接口</a:t>
            </a:r>
            <a:endParaRPr lang="nl-NL" altLang="zh-CN" sz="3200" b="1" dirty="0">
              <a:solidFill>
                <a:srgbClr val="06324B"/>
              </a:solidFill>
            </a:endParaRPr>
          </a:p>
        </p:txBody>
      </p:sp>
      <p:pic>
        <p:nvPicPr>
          <p:cNvPr id="6" name="图片 5"/>
          <p:cNvPicPr>
            <a:picLocks noChangeAspect="1"/>
          </p:cNvPicPr>
          <p:nvPr/>
        </p:nvPicPr>
        <p:blipFill>
          <a:blip r:embed="rId3"/>
          <a:stretch>
            <a:fillRect/>
          </a:stretch>
        </p:blipFill>
        <p:spPr>
          <a:xfrm>
            <a:off x="510073" y="1439416"/>
            <a:ext cx="11171853" cy="439275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578" y="518448"/>
            <a:ext cx="338554" cy="369332"/>
          </a:xfrm>
          <a:prstGeom prst="rect">
            <a:avLst/>
          </a:prstGeom>
        </p:spPr>
        <p:txBody>
          <a:bodyPr wrap="none">
            <a:spAutoFit/>
          </a:bodyPr>
          <a:lstStyle/>
          <a:p>
            <a:r>
              <a:rPr lang="en-US" altLang="zh-CN" dirty="0">
                <a:solidFill>
                  <a:schemeClr val="bg1"/>
                </a:solidFill>
                <a:latin typeface="Arial" panose="020B0604020202020204" pitchFamily="34" charset="0"/>
              </a:rPr>
              <a:t>V</a:t>
            </a:r>
            <a:endParaRPr lang="zh-CN" altLang="en-US" dirty="0"/>
          </a:p>
        </p:txBody>
      </p:sp>
      <p:sp>
        <p:nvSpPr>
          <p:cNvPr id="8" name="文本框 7"/>
          <p:cNvSpPr txBox="1"/>
          <p:nvPr/>
        </p:nvSpPr>
        <p:spPr>
          <a:xfrm>
            <a:off x="203196" y="410727"/>
            <a:ext cx="9910959" cy="584775"/>
          </a:xfrm>
          <a:prstGeom prst="rect">
            <a:avLst/>
          </a:prstGeom>
          <a:noFill/>
        </p:spPr>
        <p:txBody>
          <a:bodyPr wrap="square" rtlCol="0">
            <a:spAutoFit/>
          </a:bodyPr>
          <a:lstStyle/>
          <a:p>
            <a:r>
              <a:rPr lang="nl-NL" altLang="zh-CN" b="1" dirty="0">
                <a:solidFill>
                  <a:srgbClr val="06324B"/>
                </a:solidFill>
              </a:rPr>
              <a:t> </a:t>
            </a:r>
            <a:r>
              <a:rPr lang="zh-CN" altLang="en-US" sz="3200" b="1" dirty="0">
                <a:solidFill>
                  <a:srgbClr val="06324B"/>
                </a:solidFill>
              </a:rPr>
              <a:t> </a:t>
            </a:r>
            <a:r>
              <a:rPr lang="en-US" altLang="zh-CN" sz="3200" b="1" dirty="0">
                <a:solidFill>
                  <a:srgbClr val="06324B"/>
                </a:solidFill>
              </a:rPr>
              <a:t>TypeScript </a:t>
            </a:r>
            <a:r>
              <a:rPr lang="zh-CN" altLang="en-US" sz="3200" b="1" dirty="0">
                <a:solidFill>
                  <a:srgbClr val="06324B"/>
                </a:solidFill>
              </a:rPr>
              <a:t>中的 </a:t>
            </a:r>
            <a:r>
              <a:rPr lang="en-US" altLang="zh-CN" sz="3200" b="1" dirty="0">
                <a:solidFill>
                  <a:srgbClr val="06324B"/>
                </a:solidFill>
              </a:rPr>
              <a:t>generic </a:t>
            </a:r>
            <a:r>
              <a:rPr lang="zh-CN" altLang="en-US" sz="3200" b="1" dirty="0">
                <a:solidFill>
                  <a:srgbClr val="06324B"/>
                </a:solidFill>
              </a:rPr>
              <a:t>泛型约束</a:t>
            </a:r>
            <a:endParaRPr lang="nl-NL" altLang="zh-CN" sz="3200" b="1" dirty="0">
              <a:solidFill>
                <a:srgbClr val="06324B"/>
              </a:solidFill>
            </a:endParaRPr>
          </a:p>
        </p:txBody>
      </p:sp>
      <p:pic>
        <p:nvPicPr>
          <p:cNvPr id="2" name="图片 1"/>
          <p:cNvPicPr>
            <a:picLocks noChangeAspect="1"/>
          </p:cNvPicPr>
          <p:nvPr/>
        </p:nvPicPr>
        <p:blipFill>
          <a:blip r:embed="rId3"/>
          <a:stretch>
            <a:fillRect/>
          </a:stretch>
        </p:blipFill>
        <p:spPr>
          <a:xfrm>
            <a:off x="510072" y="1491913"/>
            <a:ext cx="11171853" cy="49069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66111" y="3143698"/>
            <a:ext cx="9314288" cy="1641817"/>
            <a:chOff x="466111" y="2887026"/>
            <a:chExt cx="9314288" cy="1751213"/>
          </a:xfrm>
        </p:grpSpPr>
        <p:pic>
          <p:nvPicPr>
            <p:cNvPr id="5" name="图片 4"/>
            <p:cNvPicPr>
              <a:picLocks noChangeAspect="1"/>
            </p:cNvPicPr>
            <p:nvPr/>
          </p:nvPicPr>
          <p:blipFill>
            <a:blip r:embed="rId3"/>
            <a:stretch>
              <a:fillRect/>
            </a:stretch>
          </p:blipFill>
          <p:spPr>
            <a:xfrm>
              <a:off x="466111" y="2887026"/>
              <a:ext cx="9314288" cy="1510644"/>
            </a:xfrm>
            <a:prstGeom prst="rect">
              <a:avLst/>
            </a:prstGeom>
          </p:spPr>
        </p:pic>
        <p:sp>
          <p:nvSpPr>
            <p:cNvPr id="2" name="等腰三角形 1"/>
            <p:cNvSpPr/>
            <p:nvPr/>
          </p:nvSpPr>
          <p:spPr>
            <a:xfrm rot="16200000">
              <a:off x="2461567" y="4119609"/>
              <a:ext cx="557047" cy="480213"/>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 58"/>
          <p:cNvGrpSpPr/>
          <p:nvPr/>
        </p:nvGrpSpPr>
        <p:grpSpPr>
          <a:xfrm>
            <a:off x="466111" y="377370"/>
            <a:ext cx="7252949" cy="651489"/>
            <a:chOff x="466111" y="377370"/>
            <a:chExt cx="7252949" cy="651489"/>
          </a:xfrm>
        </p:grpSpPr>
        <p:sp>
          <p:nvSpPr>
            <p:cNvPr id="57" name="菱形 56"/>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II</a:t>
              </a:r>
              <a:endParaRPr kumimoji="1" lang="zh-CN" altLang="en-US" dirty="0">
                <a:solidFill>
                  <a:schemeClr val="bg1"/>
                </a:solidFill>
              </a:endParaRPr>
            </a:p>
          </p:txBody>
        </p:sp>
        <p:sp>
          <p:nvSpPr>
            <p:cNvPr id="58" name="文本框 57"/>
            <p:cNvSpPr txBox="1"/>
            <p:nvPr/>
          </p:nvSpPr>
          <p:spPr>
            <a:xfrm>
              <a:off x="1117600" y="410727"/>
              <a:ext cx="6601460"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TypeScript </a:t>
              </a:r>
              <a:r>
                <a:rPr lang="zh-CN" altLang="en-US" sz="3200" b="1" dirty="0">
                  <a:solidFill>
                    <a:srgbClr val="06324B"/>
                  </a:solidFill>
                </a:rPr>
                <a:t>语言的发展与框架展望</a:t>
              </a:r>
              <a:endParaRPr lang="en-US" altLang="zh-CN" sz="3200" b="1" dirty="0">
                <a:solidFill>
                  <a:srgbClr val="06324B"/>
                </a:solidFill>
                <a:sym typeface="Arial" panose="020B0604020202020204" pitchFamily="34" charset="0"/>
              </a:endParaRPr>
            </a:p>
          </p:txBody>
        </p:sp>
      </p:grpSp>
      <p:grpSp>
        <p:nvGrpSpPr>
          <p:cNvPr id="7" name="组合 6"/>
          <p:cNvGrpSpPr/>
          <p:nvPr/>
        </p:nvGrpSpPr>
        <p:grpSpPr>
          <a:xfrm>
            <a:off x="859690" y="2501527"/>
            <a:ext cx="401602" cy="584775"/>
            <a:chOff x="66696" y="-947907"/>
            <a:chExt cx="650988" cy="947907"/>
          </a:xfrm>
        </p:grpSpPr>
        <p:sp>
          <p:nvSpPr>
            <p:cNvPr id="48" name="椭圆 47"/>
            <p:cNvSpPr/>
            <p:nvPr/>
          </p:nvSpPr>
          <p:spPr>
            <a:xfrm rot="16200000">
              <a:off x="66696" y="-947907"/>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等腰三角形 3"/>
            <p:cNvSpPr/>
            <p:nvPr/>
          </p:nvSpPr>
          <p:spPr>
            <a:xfrm rot="10800000">
              <a:off x="325896" y="-114300"/>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1416" y="-877583"/>
              <a:ext cx="621545" cy="498900"/>
            </a:xfrm>
            <a:prstGeom prst="rect">
              <a:avLst/>
            </a:prstGeom>
            <a:noFill/>
          </p:spPr>
          <p:txBody>
            <a:bodyPr wrap="none" rtlCol="0">
              <a:spAutoFit/>
            </a:bodyPr>
            <a:lstStyle/>
            <a:p>
              <a:pPr algn="ctr"/>
              <a:r>
                <a:rPr lang="en-US" altLang="zh-CN" sz="1400" b="1" dirty="0">
                  <a:solidFill>
                    <a:schemeClr val="bg1"/>
                  </a:solidFill>
                </a:rPr>
                <a:t>01</a:t>
              </a:r>
              <a:endParaRPr lang="zh-CN" altLang="en-US" sz="1400" b="1" dirty="0">
                <a:solidFill>
                  <a:schemeClr val="bg1"/>
                </a:solidFill>
              </a:endParaRPr>
            </a:p>
          </p:txBody>
        </p:sp>
      </p:grpSp>
      <p:sp>
        <p:nvSpPr>
          <p:cNvPr id="10" name="文本框 9"/>
          <p:cNvSpPr txBox="1"/>
          <p:nvPr/>
        </p:nvSpPr>
        <p:spPr>
          <a:xfrm>
            <a:off x="405504" y="1759007"/>
            <a:ext cx="1309974" cy="577081"/>
          </a:xfrm>
          <a:prstGeom prst="rect">
            <a:avLst/>
          </a:prstGeom>
          <a:noFill/>
        </p:spPr>
        <p:txBody>
          <a:bodyPr wrap="none" rtlCol="0">
            <a:spAutoFit/>
          </a:bodyPr>
          <a:lstStyle/>
          <a:p>
            <a:pPr algn="ctr"/>
            <a:r>
              <a:rPr lang="en-US" altLang="zh-CN" sz="1050" dirty="0">
                <a:latin typeface="+mj-lt"/>
              </a:rPr>
              <a:t>1.0.0</a:t>
            </a:r>
            <a:r>
              <a:rPr lang="zh-CN" altLang="en-US" sz="1050" dirty="0">
                <a:latin typeface="+mj-lt"/>
              </a:rPr>
              <a:t>全新发布</a:t>
            </a:r>
            <a:r>
              <a:rPr lang="en-US" altLang="zh-CN" sz="1050" dirty="0">
                <a:latin typeface="+mj-lt"/>
              </a:rPr>
              <a:t>,</a:t>
            </a:r>
            <a:r>
              <a:rPr lang="zh-CN" altLang="en-US" sz="1050" dirty="0">
                <a:latin typeface="+mj-lt"/>
              </a:rPr>
              <a:t>更新</a:t>
            </a:r>
            <a:endParaRPr lang="en-US" altLang="zh-CN" sz="1050" dirty="0">
              <a:latin typeface="+mj-lt"/>
            </a:endParaRPr>
          </a:p>
          <a:p>
            <a:pPr algn="ctr"/>
            <a:r>
              <a:rPr lang="en-US" altLang="zh-CN" sz="1050" dirty="0">
                <a:latin typeface="+mj-lt"/>
              </a:rPr>
              <a:t>TypeScript</a:t>
            </a:r>
            <a:r>
              <a:rPr lang="zh-CN" altLang="en-US" sz="1050" dirty="0">
                <a:latin typeface="+mj-lt"/>
              </a:rPr>
              <a:t>中文网，</a:t>
            </a:r>
            <a:endParaRPr lang="en-US" altLang="zh-CN" sz="1050" dirty="0">
              <a:latin typeface="+mj-lt"/>
            </a:endParaRPr>
          </a:p>
          <a:p>
            <a:pPr algn="ctr"/>
            <a:r>
              <a:rPr lang="zh-CN" altLang="en-US" sz="1050" dirty="0">
                <a:latin typeface="+mj-lt"/>
              </a:rPr>
              <a:t>重新构建开发架构</a:t>
            </a:r>
          </a:p>
        </p:txBody>
      </p:sp>
      <p:grpSp>
        <p:nvGrpSpPr>
          <p:cNvPr id="15" name="组合 14"/>
          <p:cNvGrpSpPr/>
          <p:nvPr/>
        </p:nvGrpSpPr>
        <p:grpSpPr>
          <a:xfrm>
            <a:off x="2371938" y="2501527"/>
            <a:ext cx="401602" cy="584775"/>
            <a:chOff x="2670323" y="2245264"/>
            <a:chExt cx="401602" cy="584775"/>
          </a:xfrm>
        </p:grpSpPr>
        <p:sp>
          <p:nvSpPr>
            <p:cNvPr id="72" name="椭圆 71"/>
            <p:cNvSpPr/>
            <p:nvPr/>
          </p:nvSpPr>
          <p:spPr>
            <a:xfrm rot="16200000">
              <a:off x="2670323" y="2245264"/>
              <a:ext cx="401602" cy="401602"/>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3"/>
            <p:cNvSpPr/>
            <p:nvPr/>
          </p:nvSpPr>
          <p:spPr>
            <a:xfrm rot="10800000">
              <a:off x="2830226" y="2759526"/>
              <a:ext cx="81795" cy="705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2679404" y="2282660"/>
              <a:ext cx="383438" cy="307777"/>
            </a:xfrm>
            <a:prstGeom prst="rect">
              <a:avLst/>
            </a:prstGeom>
            <a:noFill/>
          </p:spPr>
          <p:txBody>
            <a:bodyPr wrap="none" rtlCol="0">
              <a:spAutoFit/>
            </a:bodyPr>
            <a:lstStyle/>
            <a:p>
              <a:pPr algn="ctr"/>
              <a:r>
                <a:rPr lang="en-US" altLang="zh-CN" sz="1400" b="1" dirty="0">
                  <a:solidFill>
                    <a:schemeClr val="bg1"/>
                  </a:solidFill>
                </a:rPr>
                <a:t>02</a:t>
              </a:r>
              <a:endParaRPr lang="zh-CN" altLang="en-US" sz="1400" b="1" dirty="0">
                <a:solidFill>
                  <a:schemeClr val="bg1"/>
                </a:solidFill>
              </a:endParaRPr>
            </a:p>
          </p:txBody>
        </p:sp>
      </p:grpSp>
      <p:sp>
        <p:nvSpPr>
          <p:cNvPr id="75" name="文本框 74"/>
          <p:cNvSpPr txBox="1"/>
          <p:nvPr/>
        </p:nvSpPr>
        <p:spPr>
          <a:xfrm>
            <a:off x="1840808" y="1565278"/>
            <a:ext cx="1463862" cy="738664"/>
          </a:xfrm>
          <a:prstGeom prst="rect">
            <a:avLst/>
          </a:prstGeom>
          <a:noFill/>
        </p:spPr>
        <p:txBody>
          <a:bodyPr wrap="none" rtlCol="0">
            <a:spAutoFit/>
          </a:bodyPr>
          <a:lstStyle/>
          <a:p>
            <a:pPr algn="ctr"/>
            <a:r>
              <a:rPr lang="en-US" altLang="zh-CN" sz="1050" dirty="0"/>
              <a:t>1.1.1</a:t>
            </a:r>
            <a:r>
              <a:rPr lang="zh-CN" altLang="en-US" sz="1050" dirty="0"/>
              <a:t>全新发布，</a:t>
            </a:r>
            <a:endParaRPr lang="en-US" altLang="zh-CN" sz="1050" dirty="0"/>
          </a:p>
          <a:p>
            <a:pPr algn="ctr"/>
            <a:r>
              <a:rPr lang="zh-CN" altLang="en-US" sz="1050" dirty="0"/>
              <a:t>上线文档</a:t>
            </a:r>
            <a:r>
              <a:rPr lang="en-US" altLang="zh-CN" sz="1050" dirty="0"/>
              <a:t>-</a:t>
            </a:r>
            <a:r>
              <a:rPr lang="zh-CN" altLang="en-US" sz="1050" dirty="0"/>
              <a:t>快速上手，</a:t>
            </a:r>
            <a:endParaRPr lang="en-US" altLang="zh-CN" sz="1050" dirty="0"/>
          </a:p>
          <a:p>
            <a:pPr algn="ctr"/>
            <a:r>
              <a:rPr lang="zh-CN" altLang="en-US" sz="1050" dirty="0"/>
              <a:t>更新日志，修复文档</a:t>
            </a:r>
            <a:endParaRPr lang="en-US" altLang="zh-CN" sz="1050" dirty="0"/>
          </a:p>
          <a:p>
            <a:pPr algn="ctr"/>
            <a:r>
              <a:rPr lang="zh-CN" altLang="en-US" sz="1050" dirty="0"/>
              <a:t>导航样式，更新联系</a:t>
            </a:r>
          </a:p>
        </p:txBody>
      </p:sp>
      <p:grpSp>
        <p:nvGrpSpPr>
          <p:cNvPr id="76" name="组合 75"/>
          <p:cNvGrpSpPr/>
          <p:nvPr/>
        </p:nvGrpSpPr>
        <p:grpSpPr>
          <a:xfrm>
            <a:off x="4000012" y="2501527"/>
            <a:ext cx="401602" cy="584775"/>
            <a:chOff x="66696" y="-947907"/>
            <a:chExt cx="650988" cy="947907"/>
          </a:xfrm>
        </p:grpSpPr>
        <p:sp>
          <p:nvSpPr>
            <p:cNvPr id="77" name="椭圆 76"/>
            <p:cNvSpPr/>
            <p:nvPr/>
          </p:nvSpPr>
          <p:spPr>
            <a:xfrm rot="16200000">
              <a:off x="66696" y="-947907"/>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等腰三角形 3"/>
            <p:cNvSpPr/>
            <p:nvPr/>
          </p:nvSpPr>
          <p:spPr>
            <a:xfrm rot="10800000">
              <a:off x="325896" y="-114300"/>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81416" y="-877583"/>
              <a:ext cx="621545" cy="498900"/>
            </a:xfrm>
            <a:prstGeom prst="rect">
              <a:avLst/>
            </a:prstGeom>
            <a:noFill/>
          </p:spPr>
          <p:txBody>
            <a:bodyPr wrap="none" rtlCol="0">
              <a:spAutoFit/>
            </a:bodyPr>
            <a:lstStyle/>
            <a:p>
              <a:pPr algn="ctr"/>
              <a:r>
                <a:rPr lang="en-US" altLang="zh-CN" sz="1400" b="1" dirty="0">
                  <a:solidFill>
                    <a:schemeClr val="bg1"/>
                  </a:solidFill>
                </a:rPr>
                <a:t>03</a:t>
              </a:r>
              <a:endParaRPr lang="zh-CN" altLang="en-US" sz="1400" b="1" dirty="0">
                <a:solidFill>
                  <a:schemeClr val="bg1"/>
                </a:solidFill>
              </a:endParaRPr>
            </a:p>
          </p:txBody>
        </p:sp>
      </p:grpSp>
      <p:grpSp>
        <p:nvGrpSpPr>
          <p:cNvPr id="80" name="组合 79"/>
          <p:cNvGrpSpPr/>
          <p:nvPr/>
        </p:nvGrpSpPr>
        <p:grpSpPr>
          <a:xfrm>
            <a:off x="5533802" y="2501527"/>
            <a:ext cx="401602" cy="584775"/>
            <a:chOff x="2670323" y="2245264"/>
            <a:chExt cx="401602" cy="584775"/>
          </a:xfrm>
        </p:grpSpPr>
        <p:sp>
          <p:nvSpPr>
            <p:cNvPr id="81" name="椭圆 80"/>
            <p:cNvSpPr/>
            <p:nvPr/>
          </p:nvSpPr>
          <p:spPr>
            <a:xfrm rot="16200000">
              <a:off x="2670323" y="2245264"/>
              <a:ext cx="401602" cy="401602"/>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等腰三角形 3"/>
            <p:cNvSpPr/>
            <p:nvPr/>
          </p:nvSpPr>
          <p:spPr>
            <a:xfrm rot="10800000">
              <a:off x="2830226" y="2759526"/>
              <a:ext cx="81795" cy="705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2679404" y="2282660"/>
              <a:ext cx="383438" cy="307777"/>
            </a:xfrm>
            <a:prstGeom prst="rect">
              <a:avLst/>
            </a:prstGeom>
            <a:noFill/>
          </p:spPr>
          <p:txBody>
            <a:bodyPr wrap="none" rtlCol="0">
              <a:spAutoFit/>
            </a:bodyPr>
            <a:lstStyle/>
            <a:p>
              <a:pPr algn="ctr"/>
              <a:r>
                <a:rPr lang="en-US" altLang="zh-CN" sz="1400" b="1" dirty="0">
                  <a:solidFill>
                    <a:schemeClr val="bg1"/>
                  </a:solidFill>
                </a:rPr>
                <a:t>04</a:t>
              </a:r>
              <a:endParaRPr lang="zh-CN" altLang="en-US" sz="1400" b="1" dirty="0">
                <a:solidFill>
                  <a:schemeClr val="bg1"/>
                </a:solidFill>
              </a:endParaRPr>
            </a:p>
          </p:txBody>
        </p:sp>
      </p:grpSp>
      <p:grpSp>
        <p:nvGrpSpPr>
          <p:cNvPr id="84" name="组合 83"/>
          <p:cNvGrpSpPr/>
          <p:nvPr/>
        </p:nvGrpSpPr>
        <p:grpSpPr>
          <a:xfrm>
            <a:off x="7094559" y="2501527"/>
            <a:ext cx="401602" cy="584775"/>
            <a:chOff x="66696" y="-947907"/>
            <a:chExt cx="650988" cy="947907"/>
          </a:xfrm>
        </p:grpSpPr>
        <p:sp>
          <p:nvSpPr>
            <p:cNvPr id="85" name="椭圆 84"/>
            <p:cNvSpPr/>
            <p:nvPr/>
          </p:nvSpPr>
          <p:spPr>
            <a:xfrm rot="16200000">
              <a:off x="66696" y="-947907"/>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等腰三角形 3"/>
            <p:cNvSpPr/>
            <p:nvPr/>
          </p:nvSpPr>
          <p:spPr>
            <a:xfrm rot="10800000">
              <a:off x="325896" y="-114300"/>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81416" y="-877583"/>
              <a:ext cx="621545" cy="498900"/>
            </a:xfrm>
            <a:prstGeom prst="rect">
              <a:avLst/>
            </a:prstGeom>
            <a:noFill/>
          </p:spPr>
          <p:txBody>
            <a:bodyPr wrap="none" rtlCol="0">
              <a:spAutoFit/>
            </a:bodyPr>
            <a:lstStyle/>
            <a:p>
              <a:pPr algn="ctr"/>
              <a:r>
                <a:rPr lang="en-US" altLang="zh-CN" sz="1400" b="1" dirty="0">
                  <a:solidFill>
                    <a:schemeClr val="bg1"/>
                  </a:solidFill>
                </a:rPr>
                <a:t>05</a:t>
              </a:r>
              <a:endParaRPr lang="zh-CN" altLang="en-US" sz="1400" b="1" dirty="0">
                <a:solidFill>
                  <a:schemeClr val="bg1"/>
                </a:solidFill>
              </a:endParaRPr>
            </a:p>
          </p:txBody>
        </p:sp>
      </p:grpSp>
      <p:grpSp>
        <p:nvGrpSpPr>
          <p:cNvPr id="88" name="组合 87"/>
          <p:cNvGrpSpPr/>
          <p:nvPr/>
        </p:nvGrpSpPr>
        <p:grpSpPr>
          <a:xfrm>
            <a:off x="8622658" y="2501527"/>
            <a:ext cx="401602" cy="584775"/>
            <a:chOff x="2670323" y="2245264"/>
            <a:chExt cx="401602" cy="584775"/>
          </a:xfrm>
        </p:grpSpPr>
        <p:sp>
          <p:nvSpPr>
            <p:cNvPr id="89" name="椭圆 88"/>
            <p:cNvSpPr/>
            <p:nvPr/>
          </p:nvSpPr>
          <p:spPr>
            <a:xfrm rot="16200000">
              <a:off x="2670323" y="2245264"/>
              <a:ext cx="401602" cy="401602"/>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等腰三角形 3"/>
            <p:cNvSpPr/>
            <p:nvPr/>
          </p:nvSpPr>
          <p:spPr>
            <a:xfrm rot="10800000">
              <a:off x="2830226" y="2759526"/>
              <a:ext cx="81795" cy="705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679404" y="2282660"/>
              <a:ext cx="383438" cy="307777"/>
            </a:xfrm>
            <a:prstGeom prst="rect">
              <a:avLst/>
            </a:prstGeom>
            <a:noFill/>
          </p:spPr>
          <p:txBody>
            <a:bodyPr wrap="none" rtlCol="0">
              <a:spAutoFit/>
            </a:bodyPr>
            <a:lstStyle/>
            <a:p>
              <a:pPr algn="ctr"/>
              <a:r>
                <a:rPr lang="en-US" altLang="zh-CN" sz="1400" b="1" dirty="0">
                  <a:solidFill>
                    <a:schemeClr val="bg1"/>
                  </a:solidFill>
                </a:rPr>
                <a:t>06</a:t>
              </a:r>
              <a:endParaRPr lang="zh-CN" altLang="en-US" sz="1400" b="1" dirty="0">
                <a:solidFill>
                  <a:schemeClr val="bg1"/>
                </a:solidFill>
              </a:endParaRPr>
            </a:p>
          </p:txBody>
        </p:sp>
      </p:grpSp>
      <p:grpSp>
        <p:nvGrpSpPr>
          <p:cNvPr id="96" name="组合 95"/>
          <p:cNvGrpSpPr/>
          <p:nvPr/>
        </p:nvGrpSpPr>
        <p:grpSpPr>
          <a:xfrm rot="5400000">
            <a:off x="9953771" y="3519430"/>
            <a:ext cx="401602" cy="584775"/>
            <a:chOff x="66696" y="-947907"/>
            <a:chExt cx="650988" cy="947907"/>
          </a:xfrm>
        </p:grpSpPr>
        <p:sp>
          <p:nvSpPr>
            <p:cNvPr id="97" name="椭圆 96"/>
            <p:cNvSpPr/>
            <p:nvPr/>
          </p:nvSpPr>
          <p:spPr>
            <a:xfrm rot="16200000">
              <a:off x="66696" y="-947907"/>
              <a:ext cx="650988" cy="650988"/>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等腰三角形 3"/>
            <p:cNvSpPr/>
            <p:nvPr/>
          </p:nvSpPr>
          <p:spPr>
            <a:xfrm rot="10800000">
              <a:off x="325896" y="-114300"/>
              <a:ext cx="132588" cy="114300"/>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p:cNvSpPr txBox="1"/>
            <p:nvPr/>
          </p:nvSpPr>
          <p:spPr>
            <a:xfrm rot="16200000">
              <a:off x="81416" y="-877583"/>
              <a:ext cx="621544" cy="498900"/>
            </a:xfrm>
            <a:prstGeom prst="rect">
              <a:avLst/>
            </a:prstGeom>
            <a:noFill/>
          </p:spPr>
          <p:txBody>
            <a:bodyPr wrap="none" rtlCol="0">
              <a:spAutoFit/>
            </a:bodyPr>
            <a:lstStyle/>
            <a:p>
              <a:pPr algn="ctr"/>
              <a:r>
                <a:rPr lang="en-US" altLang="zh-CN" sz="1400" b="1" dirty="0">
                  <a:solidFill>
                    <a:schemeClr val="bg1"/>
                  </a:solidFill>
                </a:rPr>
                <a:t>07</a:t>
              </a:r>
              <a:endParaRPr lang="zh-CN" altLang="en-US" sz="1400" b="1" dirty="0">
                <a:solidFill>
                  <a:schemeClr val="bg1"/>
                </a:solidFill>
              </a:endParaRPr>
            </a:p>
          </p:txBody>
        </p:sp>
      </p:grpSp>
      <p:grpSp>
        <p:nvGrpSpPr>
          <p:cNvPr id="104" name="组合 103"/>
          <p:cNvGrpSpPr/>
          <p:nvPr/>
        </p:nvGrpSpPr>
        <p:grpSpPr>
          <a:xfrm rot="10800000">
            <a:off x="8649728" y="4691665"/>
            <a:ext cx="401602" cy="584775"/>
            <a:chOff x="66696" y="-947907"/>
            <a:chExt cx="650988" cy="947907"/>
          </a:xfrm>
        </p:grpSpPr>
        <p:sp>
          <p:nvSpPr>
            <p:cNvPr id="105" name="椭圆 104"/>
            <p:cNvSpPr/>
            <p:nvPr/>
          </p:nvSpPr>
          <p:spPr>
            <a:xfrm rot="16200000">
              <a:off x="66696" y="-947907"/>
              <a:ext cx="650988" cy="650988"/>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等腰三角形 3"/>
            <p:cNvSpPr/>
            <p:nvPr/>
          </p:nvSpPr>
          <p:spPr>
            <a:xfrm rot="10800000">
              <a:off x="325896" y="-114300"/>
              <a:ext cx="132588" cy="114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p:cNvSpPr txBox="1"/>
            <p:nvPr/>
          </p:nvSpPr>
          <p:spPr>
            <a:xfrm rot="10800000">
              <a:off x="81416" y="-877583"/>
              <a:ext cx="621545" cy="498900"/>
            </a:xfrm>
            <a:prstGeom prst="rect">
              <a:avLst/>
            </a:prstGeom>
            <a:noFill/>
          </p:spPr>
          <p:txBody>
            <a:bodyPr wrap="none" rtlCol="0">
              <a:spAutoFit/>
            </a:bodyPr>
            <a:lstStyle/>
            <a:p>
              <a:pPr algn="ctr"/>
              <a:r>
                <a:rPr lang="en-US" altLang="zh-CN" sz="1400" b="1" dirty="0">
                  <a:solidFill>
                    <a:schemeClr val="bg1"/>
                  </a:solidFill>
                </a:rPr>
                <a:t>08</a:t>
              </a:r>
              <a:endParaRPr lang="zh-CN" altLang="en-US" sz="1400" b="1" dirty="0">
                <a:solidFill>
                  <a:schemeClr val="bg1"/>
                </a:solidFill>
              </a:endParaRPr>
            </a:p>
          </p:txBody>
        </p:sp>
      </p:grpSp>
      <p:grpSp>
        <p:nvGrpSpPr>
          <p:cNvPr id="112" name="组合 111"/>
          <p:cNvGrpSpPr/>
          <p:nvPr/>
        </p:nvGrpSpPr>
        <p:grpSpPr>
          <a:xfrm rot="10800000">
            <a:off x="7154892" y="4691665"/>
            <a:ext cx="401602" cy="584775"/>
            <a:chOff x="2670323" y="2245264"/>
            <a:chExt cx="401602" cy="584775"/>
          </a:xfrm>
        </p:grpSpPr>
        <p:sp>
          <p:nvSpPr>
            <p:cNvPr id="113" name="椭圆 112"/>
            <p:cNvSpPr/>
            <p:nvPr/>
          </p:nvSpPr>
          <p:spPr>
            <a:xfrm rot="16200000">
              <a:off x="2670323" y="2245264"/>
              <a:ext cx="401602" cy="401602"/>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等腰三角形 3"/>
            <p:cNvSpPr/>
            <p:nvPr/>
          </p:nvSpPr>
          <p:spPr>
            <a:xfrm rot="10800000">
              <a:off x="2830226" y="2759526"/>
              <a:ext cx="81795" cy="70513"/>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文本框 114"/>
            <p:cNvSpPr txBox="1"/>
            <p:nvPr/>
          </p:nvSpPr>
          <p:spPr>
            <a:xfrm rot="10800000">
              <a:off x="2679404" y="2282660"/>
              <a:ext cx="383438" cy="307777"/>
            </a:xfrm>
            <a:prstGeom prst="rect">
              <a:avLst/>
            </a:prstGeom>
            <a:noFill/>
          </p:spPr>
          <p:txBody>
            <a:bodyPr wrap="none" rtlCol="0">
              <a:spAutoFit/>
            </a:bodyPr>
            <a:lstStyle/>
            <a:p>
              <a:pPr algn="ctr"/>
              <a:r>
                <a:rPr lang="en-US" altLang="zh-CN" sz="1400" b="1" dirty="0">
                  <a:solidFill>
                    <a:schemeClr val="bg1"/>
                  </a:solidFill>
                </a:rPr>
                <a:t>09</a:t>
              </a:r>
              <a:endParaRPr lang="zh-CN" altLang="en-US" sz="1400" b="1" dirty="0">
                <a:solidFill>
                  <a:schemeClr val="bg1"/>
                </a:solidFill>
              </a:endParaRPr>
            </a:p>
          </p:txBody>
        </p:sp>
      </p:grpSp>
      <p:sp>
        <p:nvSpPr>
          <p:cNvPr id="18" name="文本框 17"/>
          <p:cNvSpPr txBox="1"/>
          <p:nvPr/>
        </p:nvSpPr>
        <p:spPr>
          <a:xfrm>
            <a:off x="3399923" y="1435842"/>
            <a:ext cx="1706449" cy="900246"/>
          </a:xfrm>
          <a:prstGeom prst="rect">
            <a:avLst/>
          </a:prstGeom>
          <a:noFill/>
        </p:spPr>
        <p:txBody>
          <a:bodyPr wrap="square" rtlCol="0">
            <a:spAutoFit/>
          </a:bodyPr>
          <a:lstStyle/>
          <a:p>
            <a:pPr algn="ctr"/>
            <a:r>
              <a:rPr lang="en-US" altLang="zh-CN" sz="1050" dirty="0"/>
              <a:t>1.1.2</a:t>
            </a:r>
            <a:r>
              <a:rPr lang="zh-CN" altLang="en-US" sz="1050" dirty="0"/>
              <a:t>全新发布，上线文档</a:t>
            </a:r>
            <a:r>
              <a:rPr lang="en-US" altLang="zh-CN" sz="1050" dirty="0"/>
              <a:t>-Gulp,</a:t>
            </a:r>
            <a:r>
              <a:rPr lang="zh-CN" altLang="en-US" sz="1050" dirty="0"/>
              <a:t>基础类型，变量声明，接口，函数，泛型，高级类型，编译选项，在</a:t>
            </a:r>
            <a:r>
              <a:rPr lang="en-US" altLang="zh-CN" sz="1050" dirty="0" err="1"/>
              <a:t>MSBuild</a:t>
            </a:r>
            <a:r>
              <a:rPr lang="zh-CN" altLang="en-US" sz="1050" dirty="0"/>
              <a:t>里使用编译选项</a:t>
            </a:r>
          </a:p>
        </p:txBody>
      </p:sp>
      <p:sp>
        <p:nvSpPr>
          <p:cNvPr id="129" name="文本框 128"/>
          <p:cNvSpPr txBox="1"/>
          <p:nvPr/>
        </p:nvSpPr>
        <p:spPr>
          <a:xfrm>
            <a:off x="6588793" y="1435842"/>
            <a:ext cx="1413134" cy="900246"/>
          </a:xfrm>
          <a:prstGeom prst="rect">
            <a:avLst/>
          </a:prstGeom>
          <a:noFill/>
        </p:spPr>
        <p:txBody>
          <a:bodyPr wrap="square" rtlCol="0">
            <a:spAutoFit/>
          </a:bodyPr>
          <a:lstStyle/>
          <a:p>
            <a:pPr algn="ctr"/>
            <a:r>
              <a:rPr lang="en-US" altLang="zh-CN" sz="1050" dirty="0"/>
              <a:t>2.01</a:t>
            </a:r>
            <a:r>
              <a:rPr lang="zh-CN" altLang="en-US" sz="1050" dirty="0"/>
              <a:t>全新发布，上线文档</a:t>
            </a:r>
            <a:r>
              <a:rPr lang="en-US" altLang="zh-CN" sz="1050" dirty="0"/>
              <a:t>-Typescript2.0</a:t>
            </a:r>
            <a:r>
              <a:rPr lang="zh-CN" altLang="en-US" sz="1050" dirty="0"/>
              <a:t>，</a:t>
            </a:r>
            <a:r>
              <a:rPr lang="en-US" altLang="zh-CN" sz="1050" dirty="0"/>
              <a:t>Angular2</a:t>
            </a:r>
            <a:r>
              <a:rPr lang="zh-CN" altLang="en-US" sz="1050" dirty="0"/>
              <a:t>，</a:t>
            </a:r>
            <a:r>
              <a:rPr lang="en-US" altLang="zh-CN" sz="1050" dirty="0"/>
              <a:t>JavaScript</a:t>
            </a:r>
            <a:r>
              <a:rPr lang="zh-CN" altLang="en-US" sz="1050" dirty="0"/>
              <a:t>迁移，修复接口文档的文字错误</a:t>
            </a:r>
            <a:r>
              <a:rPr lang="en-US" altLang="zh-CN" sz="1050" dirty="0"/>
              <a:t>…</a:t>
            </a:r>
            <a:endParaRPr lang="zh-CN" altLang="en-US" sz="1050" dirty="0"/>
          </a:p>
        </p:txBody>
      </p:sp>
      <p:sp>
        <p:nvSpPr>
          <p:cNvPr id="130" name="文本框 129"/>
          <p:cNvSpPr txBox="1"/>
          <p:nvPr/>
        </p:nvSpPr>
        <p:spPr>
          <a:xfrm>
            <a:off x="8112421" y="1449723"/>
            <a:ext cx="1667977" cy="900246"/>
          </a:xfrm>
          <a:prstGeom prst="rect">
            <a:avLst/>
          </a:prstGeom>
          <a:noFill/>
        </p:spPr>
        <p:txBody>
          <a:bodyPr wrap="square" rtlCol="0">
            <a:spAutoFit/>
          </a:bodyPr>
          <a:lstStyle/>
          <a:p>
            <a:pPr algn="ctr"/>
            <a:r>
              <a:rPr lang="en-US" altLang="zh-CN" sz="1050" dirty="0"/>
              <a:t>2.1.0</a:t>
            </a:r>
            <a:r>
              <a:rPr lang="zh-CN" altLang="en-US" sz="1050" dirty="0"/>
              <a:t>全新发布，上线文档</a:t>
            </a:r>
            <a:r>
              <a:rPr lang="en-US" altLang="zh-CN" sz="1050" dirty="0"/>
              <a:t>-Typescript2.1</a:t>
            </a:r>
            <a:r>
              <a:rPr lang="zh-CN" altLang="en-US" sz="1050" dirty="0"/>
              <a:t>，修复文档的错误连接地址和文字语句错误，更新文档内容到</a:t>
            </a:r>
            <a:r>
              <a:rPr lang="en-US" altLang="zh-CN" sz="1050" dirty="0"/>
              <a:t>2.1</a:t>
            </a:r>
            <a:r>
              <a:rPr lang="zh-CN" altLang="en-US" sz="1050" dirty="0"/>
              <a:t>版本</a:t>
            </a:r>
          </a:p>
        </p:txBody>
      </p:sp>
      <p:sp>
        <p:nvSpPr>
          <p:cNvPr id="131" name="文本框 130"/>
          <p:cNvSpPr txBox="1"/>
          <p:nvPr/>
        </p:nvSpPr>
        <p:spPr>
          <a:xfrm>
            <a:off x="5187713" y="1597424"/>
            <a:ext cx="1093781" cy="738664"/>
          </a:xfrm>
          <a:prstGeom prst="rect">
            <a:avLst/>
          </a:prstGeom>
          <a:noFill/>
        </p:spPr>
        <p:txBody>
          <a:bodyPr wrap="square" rtlCol="0">
            <a:spAutoFit/>
          </a:bodyPr>
          <a:lstStyle/>
          <a:p>
            <a:pPr algn="ctr"/>
            <a:r>
              <a:rPr lang="en-US" altLang="zh-CN" sz="1050" dirty="0"/>
              <a:t>2.0</a:t>
            </a:r>
            <a:r>
              <a:rPr lang="zh-CN" altLang="en-US" sz="1050" dirty="0"/>
              <a:t>全新发布，更新文档到</a:t>
            </a:r>
            <a:r>
              <a:rPr lang="en-US" altLang="zh-CN" sz="1050" dirty="0"/>
              <a:t>2.0</a:t>
            </a:r>
            <a:r>
              <a:rPr lang="zh-CN" altLang="en-US" sz="1050" dirty="0"/>
              <a:t>版，更新文档导航样式</a:t>
            </a:r>
          </a:p>
        </p:txBody>
      </p:sp>
      <p:sp>
        <p:nvSpPr>
          <p:cNvPr id="133" name="文本框 132"/>
          <p:cNvSpPr txBox="1"/>
          <p:nvPr/>
        </p:nvSpPr>
        <p:spPr>
          <a:xfrm>
            <a:off x="8118704" y="5423843"/>
            <a:ext cx="1463650" cy="1061829"/>
          </a:xfrm>
          <a:prstGeom prst="rect">
            <a:avLst/>
          </a:prstGeom>
          <a:noFill/>
        </p:spPr>
        <p:txBody>
          <a:bodyPr wrap="square" rtlCol="0">
            <a:spAutoFit/>
          </a:bodyPr>
          <a:lstStyle/>
          <a:p>
            <a:pPr algn="ctr"/>
            <a:r>
              <a:rPr lang="en-US" altLang="zh-CN" sz="1050" dirty="0"/>
              <a:t>2.4.1</a:t>
            </a:r>
            <a:r>
              <a:rPr lang="zh-CN" altLang="en-US" sz="1050" dirty="0"/>
              <a:t>全新发布，更新部分文档内容，文档页面左侧导航样式，滚动条样式，表格格式文档的样式，上线代码复制功能</a:t>
            </a:r>
          </a:p>
        </p:txBody>
      </p:sp>
      <p:sp>
        <p:nvSpPr>
          <p:cNvPr id="134" name="文本框 133"/>
          <p:cNvSpPr txBox="1"/>
          <p:nvPr/>
        </p:nvSpPr>
        <p:spPr>
          <a:xfrm>
            <a:off x="6695233" y="5423843"/>
            <a:ext cx="1320917" cy="415498"/>
          </a:xfrm>
          <a:prstGeom prst="rect">
            <a:avLst/>
          </a:prstGeom>
          <a:noFill/>
        </p:spPr>
        <p:txBody>
          <a:bodyPr wrap="square" rtlCol="0">
            <a:spAutoFit/>
          </a:bodyPr>
          <a:lstStyle/>
          <a:p>
            <a:pPr algn="ctr"/>
            <a:r>
              <a:rPr lang="en-US" altLang="zh-CN" sz="1050" dirty="0"/>
              <a:t>2.6</a:t>
            </a:r>
            <a:r>
              <a:rPr lang="zh-CN" altLang="en-US" sz="1050" dirty="0"/>
              <a:t>全新发布，文档内容到</a:t>
            </a:r>
            <a:r>
              <a:rPr lang="en-US" altLang="zh-CN" sz="1050" dirty="0"/>
              <a:t>2.6</a:t>
            </a:r>
            <a:r>
              <a:rPr lang="zh-CN" altLang="en-US" sz="1050" dirty="0"/>
              <a:t>版本</a:t>
            </a:r>
          </a:p>
        </p:txBody>
      </p:sp>
      <p:grpSp>
        <p:nvGrpSpPr>
          <p:cNvPr id="135" name="组合 134"/>
          <p:cNvGrpSpPr/>
          <p:nvPr/>
        </p:nvGrpSpPr>
        <p:grpSpPr>
          <a:xfrm rot="10800000">
            <a:off x="5540917" y="4691665"/>
            <a:ext cx="401602" cy="584775"/>
            <a:chOff x="66696" y="-947907"/>
            <a:chExt cx="650988" cy="947907"/>
          </a:xfrm>
        </p:grpSpPr>
        <p:sp>
          <p:nvSpPr>
            <p:cNvPr id="136" name="椭圆 135"/>
            <p:cNvSpPr/>
            <p:nvPr/>
          </p:nvSpPr>
          <p:spPr>
            <a:xfrm rot="16200000">
              <a:off x="66696" y="-947907"/>
              <a:ext cx="650988" cy="650988"/>
            </a:xfrm>
            <a:prstGeom prst="ellipse">
              <a:avLst/>
            </a:prstGeom>
            <a:solidFill>
              <a:schemeClr val="accent2"/>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等腰三角形 3"/>
            <p:cNvSpPr/>
            <p:nvPr/>
          </p:nvSpPr>
          <p:spPr>
            <a:xfrm rot="10800000">
              <a:off x="325896" y="-114300"/>
              <a:ext cx="132588" cy="114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p:cNvSpPr txBox="1"/>
            <p:nvPr/>
          </p:nvSpPr>
          <p:spPr>
            <a:xfrm rot="10800000">
              <a:off x="81416" y="-877583"/>
              <a:ext cx="621545" cy="498900"/>
            </a:xfrm>
            <a:prstGeom prst="rect">
              <a:avLst/>
            </a:prstGeom>
            <a:noFill/>
          </p:spPr>
          <p:txBody>
            <a:bodyPr wrap="none" rtlCol="0">
              <a:spAutoFit/>
            </a:bodyPr>
            <a:lstStyle/>
            <a:p>
              <a:pPr algn="ctr"/>
              <a:r>
                <a:rPr lang="en-US" altLang="zh-CN" sz="1400" b="1" dirty="0">
                  <a:solidFill>
                    <a:schemeClr val="bg1"/>
                  </a:solidFill>
                </a:rPr>
                <a:t>10</a:t>
              </a:r>
              <a:endParaRPr lang="zh-CN" altLang="en-US" sz="1400" b="1" dirty="0">
                <a:solidFill>
                  <a:schemeClr val="bg1"/>
                </a:solidFill>
              </a:endParaRPr>
            </a:p>
          </p:txBody>
        </p:sp>
      </p:grpSp>
      <p:sp>
        <p:nvSpPr>
          <p:cNvPr id="140" name="文本框 139"/>
          <p:cNvSpPr txBox="1"/>
          <p:nvPr/>
        </p:nvSpPr>
        <p:spPr>
          <a:xfrm>
            <a:off x="10695843" y="3484373"/>
            <a:ext cx="1291728" cy="900246"/>
          </a:xfrm>
          <a:prstGeom prst="rect">
            <a:avLst/>
          </a:prstGeom>
          <a:noFill/>
        </p:spPr>
        <p:txBody>
          <a:bodyPr wrap="square" rtlCol="0">
            <a:spAutoFit/>
          </a:bodyPr>
          <a:lstStyle/>
          <a:p>
            <a:pPr algn="ctr"/>
            <a:r>
              <a:rPr lang="en-US" altLang="zh-CN" sz="1050" dirty="0"/>
              <a:t>2.3</a:t>
            </a:r>
            <a:r>
              <a:rPr lang="zh-CN" altLang="en-US" sz="1050" dirty="0"/>
              <a:t>全新发布，更新首页内容，起步</a:t>
            </a:r>
            <a:r>
              <a:rPr lang="en-US" altLang="zh-CN" sz="1050" dirty="0"/>
              <a:t>(</a:t>
            </a:r>
            <a:r>
              <a:rPr lang="zh-CN" altLang="en-US" sz="1050" dirty="0"/>
              <a:t>案例</a:t>
            </a:r>
            <a:r>
              <a:rPr lang="en-US" altLang="zh-CN" sz="1050" dirty="0"/>
              <a:t>)</a:t>
            </a:r>
            <a:r>
              <a:rPr lang="zh-CN" altLang="en-US" sz="1050" dirty="0"/>
              <a:t>内容，文档内容到</a:t>
            </a:r>
            <a:r>
              <a:rPr lang="en-US" altLang="zh-CN" sz="1050" dirty="0"/>
              <a:t>2.3</a:t>
            </a:r>
            <a:r>
              <a:rPr lang="zh-CN" altLang="en-US" sz="1050" dirty="0"/>
              <a:t>版本，修复文档中的错误</a:t>
            </a:r>
          </a:p>
        </p:txBody>
      </p:sp>
      <p:grpSp>
        <p:nvGrpSpPr>
          <p:cNvPr id="141" name="组合 140"/>
          <p:cNvGrpSpPr/>
          <p:nvPr/>
        </p:nvGrpSpPr>
        <p:grpSpPr>
          <a:xfrm rot="10800000">
            <a:off x="3996935" y="4691665"/>
            <a:ext cx="401602" cy="584775"/>
            <a:chOff x="2670323" y="2245264"/>
            <a:chExt cx="401602" cy="584775"/>
          </a:xfrm>
        </p:grpSpPr>
        <p:sp>
          <p:nvSpPr>
            <p:cNvPr id="142" name="椭圆 141"/>
            <p:cNvSpPr/>
            <p:nvPr/>
          </p:nvSpPr>
          <p:spPr>
            <a:xfrm rot="16200000">
              <a:off x="2670323" y="2245264"/>
              <a:ext cx="401602" cy="401602"/>
            </a:xfrm>
            <a:prstGeom prst="ellipse">
              <a:avLst/>
            </a:prstGeom>
            <a:solidFill>
              <a:srgbClr val="06324B"/>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等腰三角形 3"/>
            <p:cNvSpPr/>
            <p:nvPr/>
          </p:nvSpPr>
          <p:spPr>
            <a:xfrm rot="10800000">
              <a:off x="2830226" y="2759526"/>
              <a:ext cx="81795" cy="70513"/>
            </a:xfrm>
            <a:prstGeom prst="triangle">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文本框 143"/>
            <p:cNvSpPr txBox="1"/>
            <p:nvPr/>
          </p:nvSpPr>
          <p:spPr>
            <a:xfrm rot="10800000">
              <a:off x="2679404" y="2282660"/>
              <a:ext cx="383438" cy="307777"/>
            </a:xfrm>
            <a:prstGeom prst="rect">
              <a:avLst/>
            </a:prstGeom>
            <a:noFill/>
          </p:spPr>
          <p:txBody>
            <a:bodyPr wrap="none" rtlCol="0">
              <a:spAutoFit/>
            </a:bodyPr>
            <a:lstStyle/>
            <a:p>
              <a:pPr algn="ctr"/>
              <a:r>
                <a:rPr lang="en-US" altLang="zh-CN" sz="1400" b="1" dirty="0">
                  <a:solidFill>
                    <a:schemeClr val="bg1"/>
                  </a:solidFill>
                </a:rPr>
                <a:t>12</a:t>
              </a:r>
              <a:endParaRPr lang="zh-CN" altLang="en-US" sz="1400" b="1" dirty="0">
                <a:solidFill>
                  <a:schemeClr val="bg1"/>
                </a:solidFill>
              </a:endParaRPr>
            </a:p>
          </p:txBody>
        </p:sp>
      </p:grpSp>
      <p:sp>
        <p:nvSpPr>
          <p:cNvPr id="16" name="文本框 15"/>
          <p:cNvSpPr txBox="1"/>
          <p:nvPr/>
        </p:nvSpPr>
        <p:spPr>
          <a:xfrm>
            <a:off x="520119" y="3316366"/>
            <a:ext cx="1080745" cy="338554"/>
          </a:xfrm>
          <a:prstGeom prst="rect">
            <a:avLst/>
          </a:prstGeom>
          <a:noFill/>
        </p:spPr>
        <p:txBody>
          <a:bodyPr wrap="none" rtlCol="0">
            <a:spAutoFit/>
          </a:bodyPr>
          <a:lstStyle/>
          <a:p>
            <a:pPr algn="ctr"/>
            <a:r>
              <a:rPr lang="en-US" altLang="zh-CN" sz="1600" b="1" dirty="0"/>
              <a:t>2016.4.26</a:t>
            </a:r>
          </a:p>
        </p:txBody>
      </p:sp>
      <p:sp>
        <p:nvSpPr>
          <p:cNvPr id="116" name="文本框 115"/>
          <p:cNvSpPr txBox="1"/>
          <p:nvPr/>
        </p:nvSpPr>
        <p:spPr>
          <a:xfrm>
            <a:off x="2089273" y="3316366"/>
            <a:ext cx="966932" cy="338554"/>
          </a:xfrm>
          <a:prstGeom prst="rect">
            <a:avLst/>
          </a:prstGeom>
          <a:noFill/>
        </p:spPr>
        <p:txBody>
          <a:bodyPr wrap="none" rtlCol="0">
            <a:spAutoFit/>
          </a:bodyPr>
          <a:lstStyle/>
          <a:p>
            <a:pPr algn="ctr"/>
            <a:r>
              <a:rPr lang="en-US" altLang="zh-CN" sz="1600" b="1" dirty="0"/>
              <a:t>2016.6.6</a:t>
            </a:r>
          </a:p>
        </p:txBody>
      </p:sp>
      <p:sp>
        <p:nvSpPr>
          <p:cNvPr id="118" name="文本框 117"/>
          <p:cNvSpPr txBox="1"/>
          <p:nvPr/>
        </p:nvSpPr>
        <p:spPr>
          <a:xfrm>
            <a:off x="3717347" y="3316366"/>
            <a:ext cx="966932" cy="338554"/>
          </a:xfrm>
          <a:prstGeom prst="rect">
            <a:avLst/>
          </a:prstGeom>
          <a:noFill/>
        </p:spPr>
        <p:txBody>
          <a:bodyPr wrap="none" rtlCol="0">
            <a:spAutoFit/>
          </a:bodyPr>
          <a:lstStyle/>
          <a:p>
            <a:pPr algn="ctr"/>
            <a:r>
              <a:rPr lang="en-US" altLang="zh-CN" sz="1600" b="1" dirty="0"/>
              <a:t>2016.8.8</a:t>
            </a:r>
          </a:p>
        </p:txBody>
      </p:sp>
      <p:sp>
        <p:nvSpPr>
          <p:cNvPr id="119" name="文本框 118"/>
          <p:cNvSpPr txBox="1"/>
          <p:nvPr/>
        </p:nvSpPr>
        <p:spPr>
          <a:xfrm>
            <a:off x="5194231" y="3316366"/>
            <a:ext cx="1080745" cy="338554"/>
          </a:xfrm>
          <a:prstGeom prst="rect">
            <a:avLst/>
          </a:prstGeom>
          <a:noFill/>
        </p:spPr>
        <p:txBody>
          <a:bodyPr wrap="none" rtlCol="0">
            <a:spAutoFit/>
          </a:bodyPr>
          <a:lstStyle/>
          <a:p>
            <a:pPr algn="ctr"/>
            <a:r>
              <a:rPr lang="en-US" altLang="zh-CN" sz="1600" b="1" dirty="0"/>
              <a:t>2016.10.6</a:t>
            </a:r>
          </a:p>
        </p:txBody>
      </p:sp>
      <p:sp>
        <p:nvSpPr>
          <p:cNvPr id="120" name="文本框 119"/>
          <p:cNvSpPr txBox="1"/>
          <p:nvPr/>
        </p:nvSpPr>
        <p:spPr>
          <a:xfrm>
            <a:off x="6754988" y="3316366"/>
            <a:ext cx="1080745" cy="338554"/>
          </a:xfrm>
          <a:prstGeom prst="rect">
            <a:avLst/>
          </a:prstGeom>
          <a:noFill/>
        </p:spPr>
        <p:txBody>
          <a:bodyPr wrap="none" rtlCol="0">
            <a:spAutoFit/>
          </a:bodyPr>
          <a:lstStyle/>
          <a:p>
            <a:pPr algn="ctr"/>
            <a:r>
              <a:rPr lang="en-US" altLang="zh-CN" sz="1600" b="1" dirty="0"/>
              <a:t>2016.11.1</a:t>
            </a:r>
          </a:p>
        </p:txBody>
      </p:sp>
      <p:sp>
        <p:nvSpPr>
          <p:cNvPr id="121" name="文本框 120"/>
          <p:cNvSpPr txBox="1"/>
          <p:nvPr/>
        </p:nvSpPr>
        <p:spPr>
          <a:xfrm>
            <a:off x="8226180" y="3316366"/>
            <a:ext cx="1194558" cy="338554"/>
          </a:xfrm>
          <a:prstGeom prst="rect">
            <a:avLst/>
          </a:prstGeom>
          <a:noFill/>
        </p:spPr>
        <p:txBody>
          <a:bodyPr wrap="none" rtlCol="0">
            <a:spAutoFit/>
          </a:bodyPr>
          <a:lstStyle/>
          <a:p>
            <a:pPr algn="ctr"/>
            <a:r>
              <a:rPr lang="en-US" altLang="zh-CN" sz="1600" b="1" dirty="0"/>
              <a:t>2016.12.26</a:t>
            </a:r>
          </a:p>
        </p:txBody>
      </p:sp>
      <p:sp>
        <p:nvSpPr>
          <p:cNvPr id="122" name="文本框 121"/>
          <p:cNvSpPr txBox="1"/>
          <p:nvPr/>
        </p:nvSpPr>
        <p:spPr>
          <a:xfrm>
            <a:off x="9705786" y="4113799"/>
            <a:ext cx="1080745" cy="338554"/>
          </a:xfrm>
          <a:prstGeom prst="rect">
            <a:avLst/>
          </a:prstGeom>
          <a:noFill/>
        </p:spPr>
        <p:txBody>
          <a:bodyPr wrap="none" rtlCol="0">
            <a:spAutoFit/>
          </a:bodyPr>
          <a:lstStyle/>
          <a:p>
            <a:pPr algn="ctr"/>
            <a:r>
              <a:rPr lang="en-US" altLang="zh-CN" sz="1600" b="1" dirty="0"/>
              <a:t>2017.6.15</a:t>
            </a:r>
          </a:p>
        </p:txBody>
      </p:sp>
      <p:sp>
        <p:nvSpPr>
          <p:cNvPr id="123" name="文本框 122"/>
          <p:cNvSpPr txBox="1"/>
          <p:nvPr/>
        </p:nvSpPr>
        <p:spPr>
          <a:xfrm>
            <a:off x="6758413" y="4063425"/>
            <a:ext cx="1194558" cy="338554"/>
          </a:xfrm>
          <a:prstGeom prst="rect">
            <a:avLst/>
          </a:prstGeom>
          <a:noFill/>
        </p:spPr>
        <p:txBody>
          <a:bodyPr wrap="none" rtlCol="0">
            <a:spAutoFit/>
          </a:bodyPr>
          <a:lstStyle/>
          <a:p>
            <a:pPr algn="ctr"/>
            <a:r>
              <a:rPr lang="en-US" altLang="zh-CN" sz="1600" b="1" dirty="0"/>
              <a:t>2017.11.22</a:t>
            </a:r>
          </a:p>
        </p:txBody>
      </p:sp>
      <p:sp>
        <p:nvSpPr>
          <p:cNvPr id="124" name="文本框 123"/>
          <p:cNvSpPr txBox="1"/>
          <p:nvPr/>
        </p:nvSpPr>
        <p:spPr>
          <a:xfrm>
            <a:off x="8310157" y="4063425"/>
            <a:ext cx="1080745" cy="338554"/>
          </a:xfrm>
          <a:prstGeom prst="rect">
            <a:avLst/>
          </a:prstGeom>
          <a:noFill/>
        </p:spPr>
        <p:txBody>
          <a:bodyPr wrap="none" rtlCol="0">
            <a:spAutoFit/>
          </a:bodyPr>
          <a:lstStyle/>
          <a:p>
            <a:pPr algn="ctr"/>
            <a:r>
              <a:rPr lang="en-US" altLang="zh-CN" sz="1600" b="1" dirty="0"/>
              <a:t>2017.8.31</a:t>
            </a:r>
          </a:p>
        </p:txBody>
      </p:sp>
      <p:sp>
        <p:nvSpPr>
          <p:cNvPr id="139" name="文本框 138"/>
          <p:cNvSpPr txBox="1"/>
          <p:nvPr/>
        </p:nvSpPr>
        <p:spPr>
          <a:xfrm>
            <a:off x="5201345" y="4063425"/>
            <a:ext cx="1080745" cy="338554"/>
          </a:xfrm>
          <a:prstGeom prst="rect">
            <a:avLst/>
          </a:prstGeom>
          <a:noFill/>
        </p:spPr>
        <p:txBody>
          <a:bodyPr wrap="none" rtlCol="0">
            <a:spAutoFit/>
          </a:bodyPr>
          <a:lstStyle/>
          <a:p>
            <a:pPr algn="ctr"/>
            <a:r>
              <a:rPr lang="en-US" altLang="zh-CN" sz="1600" b="1" dirty="0"/>
              <a:t>2018.3.14</a:t>
            </a:r>
          </a:p>
        </p:txBody>
      </p:sp>
      <p:sp>
        <p:nvSpPr>
          <p:cNvPr id="145" name="文本框 144"/>
          <p:cNvSpPr txBox="1"/>
          <p:nvPr/>
        </p:nvSpPr>
        <p:spPr>
          <a:xfrm>
            <a:off x="3600456" y="4063425"/>
            <a:ext cx="1194558" cy="338554"/>
          </a:xfrm>
          <a:prstGeom prst="rect">
            <a:avLst/>
          </a:prstGeom>
          <a:noFill/>
        </p:spPr>
        <p:txBody>
          <a:bodyPr wrap="none" rtlCol="0">
            <a:spAutoFit/>
          </a:bodyPr>
          <a:lstStyle/>
          <a:p>
            <a:pPr algn="ctr"/>
            <a:r>
              <a:rPr lang="en-US" altLang="zh-CN" sz="1600" b="1" dirty="0"/>
              <a:t>2018.10.17</a:t>
            </a:r>
          </a:p>
        </p:txBody>
      </p:sp>
      <p:sp>
        <p:nvSpPr>
          <p:cNvPr id="146" name="文本框 145"/>
          <p:cNvSpPr txBox="1"/>
          <p:nvPr/>
        </p:nvSpPr>
        <p:spPr>
          <a:xfrm>
            <a:off x="3399923" y="5423843"/>
            <a:ext cx="1595624" cy="1223412"/>
          </a:xfrm>
          <a:prstGeom prst="rect">
            <a:avLst/>
          </a:prstGeom>
          <a:noFill/>
        </p:spPr>
        <p:txBody>
          <a:bodyPr wrap="square" rtlCol="0">
            <a:spAutoFit/>
          </a:bodyPr>
          <a:lstStyle/>
          <a:p>
            <a:pPr algn="ctr"/>
            <a:r>
              <a:rPr lang="en-US" altLang="zh-CN" sz="1050" dirty="0"/>
              <a:t>3.1</a:t>
            </a:r>
            <a:r>
              <a:rPr lang="zh-CN" altLang="en-US" sz="1050" dirty="0"/>
              <a:t>全新发布，更新起步</a:t>
            </a:r>
            <a:r>
              <a:rPr lang="en-US" altLang="zh-CN" sz="1050" dirty="0"/>
              <a:t>(</a:t>
            </a:r>
            <a:r>
              <a:rPr lang="zh-CN" altLang="en-US" sz="1050" dirty="0"/>
              <a:t>案例</a:t>
            </a:r>
            <a:r>
              <a:rPr lang="en-US" altLang="zh-CN" sz="1050" dirty="0"/>
              <a:t>)</a:t>
            </a:r>
            <a:r>
              <a:rPr lang="zh-CN" altLang="en-US" sz="1050" dirty="0"/>
              <a:t>内容，文档到</a:t>
            </a:r>
            <a:r>
              <a:rPr lang="en-US" altLang="zh-CN" sz="1050" dirty="0"/>
              <a:t>3.1</a:t>
            </a:r>
            <a:r>
              <a:rPr lang="zh-CN" altLang="en-US" sz="1050" dirty="0"/>
              <a:t>版本，上线文档</a:t>
            </a:r>
            <a:r>
              <a:rPr lang="en-US" altLang="zh-CN" sz="1050" dirty="0"/>
              <a:t>-3.0</a:t>
            </a:r>
            <a:r>
              <a:rPr lang="zh-CN" altLang="en-US" sz="1050" dirty="0"/>
              <a:t>、</a:t>
            </a:r>
            <a:r>
              <a:rPr lang="en-US" altLang="zh-CN" sz="1050" dirty="0"/>
              <a:t>2.9</a:t>
            </a:r>
            <a:r>
              <a:rPr lang="zh-CN" altLang="en-US" sz="1050" dirty="0"/>
              <a:t>、</a:t>
            </a:r>
            <a:r>
              <a:rPr lang="en-US" altLang="zh-CN" sz="1050" dirty="0"/>
              <a:t>2.8</a:t>
            </a:r>
            <a:r>
              <a:rPr lang="zh-CN" altLang="en-US" sz="1050" dirty="0"/>
              <a:t>版本，修复文档中的错误内容，文档页面左侧导航项的</a:t>
            </a:r>
            <a:r>
              <a:rPr lang="en-US" altLang="zh-CN" sz="1050" dirty="0"/>
              <a:t>CSS</a:t>
            </a:r>
            <a:r>
              <a:rPr lang="zh-CN" altLang="en-US" sz="1050" dirty="0"/>
              <a:t>样式，上线练习功能等</a:t>
            </a:r>
          </a:p>
        </p:txBody>
      </p:sp>
      <p:sp>
        <p:nvSpPr>
          <p:cNvPr id="92" name="文本框 91"/>
          <p:cNvSpPr txBox="1"/>
          <p:nvPr/>
        </p:nvSpPr>
        <p:spPr>
          <a:xfrm>
            <a:off x="5106372" y="5423843"/>
            <a:ext cx="1332974" cy="738664"/>
          </a:xfrm>
          <a:prstGeom prst="rect">
            <a:avLst/>
          </a:prstGeom>
          <a:noFill/>
        </p:spPr>
        <p:txBody>
          <a:bodyPr wrap="square" rtlCol="0">
            <a:spAutoFit/>
          </a:bodyPr>
          <a:lstStyle/>
          <a:p>
            <a:pPr algn="ctr"/>
            <a:r>
              <a:rPr lang="en-US" altLang="zh-CN" sz="1050" dirty="0"/>
              <a:t>2.7</a:t>
            </a:r>
            <a:r>
              <a:rPr lang="zh-CN" altLang="en-US" sz="1050" dirty="0"/>
              <a:t>全新发布，更新文档内容到</a:t>
            </a:r>
            <a:r>
              <a:rPr lang="en-US" altLang="zh-CN" sz="1050" dirty="0"/>
              <a:t>2.7</a:t>
            </a:r>
            <a:r>
              <a:rPr lang="zh-CN" altLang="en-US" sz="1050" dirty="0"/>
              <a:t>版本，修复文档中的错误内容</a:t>
            </a:r>
          </a:p>
        </p:txBody>
      </p:sp>
      <p:sp>
        <p:nvSpPr>
          <p:cNvPr id="93" name="矩形 92"/>
          <p:cNvSpPr/>
          <p:nvPr/>
        </p:nvSpPr>
        <p:spPr>
          <a:xfrm>
            <a:off x="960001" y="1049250"/>
            <a:ext cx="7138970" cy="336695"/>
          </a:xfrm>
          <a:prstGeom prst="rect">
            <a:avLst/>
          </a:prstGeom>
        </p:spPr>
        <p:txBody>
          <a:bodyPr wrap="square">
            <a:spAutoFit/>
          </a:bodyPr>
          <a:lstStyle/>
          <a:p>
            <a:pPr marL="171450" lvl="0" indent="-171450" defTabSz="1088390" fontAlgn="base">
              <a:lnSpc>
                <a:spcPct val="150000"/>
              </a:lnSpc>
              <a:spcBef>
                <a:spcPct val="0"/>
              </a:spcBef>
              <a:spcAft>
                <a:spcPct val="0"/>
              </a:spcAft>
              <a:buFont typeface="Arial" panose="020B0604020202020204" pitchFamily="34" charset="0"/>
              <a:buChar char="•"/>
            </a:pPr>
            <a:r>
              <a:rPr lang="zh-CN" altLang="en-US"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官网版本更新地址：</a:t>
            </a:r>
            <a:r>
              <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hlinkClick r:id="rId4"/>
              </a:rPr>
              <a:t>https://www.tslang.cn/about/version.html</a:t>
            </a:r>
            <a:endParaRPr lang="en-US" altLang="zh-CN" sz="1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ppt_y</p:attrName>
                                        </p:attrNameLst>
                                      </p:cBhvr>
                                      <p:tavLst>
                                        <p:tav tm="0">
                                          <p:val>
                                            <p:strVal val="#ppt_y+#ppt_h*1.125000"/>
                                          </p:val>
                                        </p:tav>
                                        <p:tav tm="100000">
                                          <p:val>
                                            <p:strVal val="#ppt_y"/>
                                          </p:val>
                                        </p:tav>
                                      </p:tavLst>
                                    </p:anim>
                                    <p:animEffect transition="in" filter="wipe(up)">
                                      <p:cBhvr>
                                        <p:cTn id="8" dur="500"/>
                                        <p:tgtEl>
                                          <p:spTgt spid="56"/>
                                        </p:tgtEl>
                                      </p:cBhvr>
                                    </p:animEffect>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randombar(horizontal)">
                                      <p:cBhvr>
                                        <p:cTn id="12" dur="500"/>
                                        <p:tgtEl>
                                          <p:spTgt spid="9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anim calcmode="lin" valueType="num">
                                      <p:cBhvr>
                                        <p:cTn id="27" dur="250" fill="hold"/>
                                        <p:tgtEl>
                                          <p:spTgt spid="10"/>
                                        </p:tgtEl>
                                        <p:attrNameLst>
                                          <p:attrName>ppt_x</p:attrName>
                                        </p:attrNameLst>
                                      </p:cBhvr>
                                      <p:tavLst>
                                        <p:tav tm="0">
                                          <p:val>
                                            <p:strVal val="#ppt_x"/>
                                          </p:val>
                                        </p:tav>
                                        <p:tav tm="100000">
                                          <p:val>
                                            <p:strVal val="#ppt_x"/>
                                          </p:val>
                                        </p:tav>
                                      </p:tavLst>
                                    </p:anim>
                                    <p:anim calcmode="lin" valueType="num">
                                      <p:cBhvr>
                                        <p:cTn id="28" dur="25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250"/>
                                        <p:tgtEl>
                                          <p:spTgt spid="75"/>
                                        </p:tgtEl>
                                      </p:cBhvr>
                                    </p:animEffect>
                                    <p:anim calcmode="lin" valueType="num">
                                      <p:cBhvr>
                                        <p:cTn id="44" dur="250" fill="hold"/>
                                        <p:tgtEl>
                                          <p:spTgt spid="75"/>
                                        </p:tgtEl>
                                        <p:attrNameLst>
                                          <p:attrName>ppt_x</p:attrName>
                                        </p:attrNameLst>
                                      </p:cBhvr>
                                      <p:tavLst>
                                        <p:tav tm="0">
                                          <p:val>
                                            <p:strVal val="#ppt_x"/>
                                          </p:val>
                                        </p:tav>
                                        <p:tav tm="100000">
                                          <p:val>
                                            <p:strVal val="#ppt_x"/>
                                          </p:val>
                                        </p:tav>
                                      </p:tavLst>
                                    </p:anim>
                                    <p:anim calcmode="lin" valueType="num">
                                      <p:cBhvr>
                                        <p:cTn id="45" dur="250" fill="hold"/>
                                        <p:tgtEl>
                                          <p:spTgt spid="7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6"/>
                                        </p:tgtEl>
                                        <p:attrNameLst>
                                          <p:attrName>style.visibility</p:attrName>
                                        </p:attrNameLst>
                                      </p:cBhvr>
                                      <p:to>
                                        <p:strVal val="visible"/>
                                      </p:to>
                                    </p:set>
                                    <p:animEffect transition="in" filter="fade">
                                      <p:cBhvr>
                                        <p:cTn id="48" dur="500"/>
                                        <p:tgtEl>
                                          <p:spTgt spid="116"/>
                                        </p:tgtEl>
                                      </p:cBhvr>
                                    </p:animEffect>
                                    <p:anim calcmode="lin" valueType="num">
                                      <p:cBhvr>
                                        <p:cTn id="49" dur="500" fill="hold"/>
                                        <p:tgtEl>
                                          <p:spTgt spid="116"/>
                                        </p:tgtEl>
                                        <p:attrNameLst>
                                          <p:attrName>ppt_x</p:attrName>
                                        </p:attrNameLst>
                                      </p:cBhvr>
                                      <p:tavLst>
                                        <p:tav tm="0">
                                          <p:val>
                                            <p:strVal val="#ppt_x"/>
                                          </p:val>
                                        </p:tav>
                                        <p:tav tm="100000">
                                          <p:val>
                                            <p:strVal val="#ppt_x"/>
                                          </p:val>
                                        </p:tav>
                                      </p:tavLst>
                                    </p:anim>
                                    <p:anim calcmode="lin" valueType="num">
                                      <p:cBhvr>
                                        <p:cTn id="50" dur="500" fill="hold"/>
                                        <p:tgtEl>
                                          <p:spTgt spid="116"/>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anim calcmode="lin" valueType="num">
                                      <p:cBhvr>
                                        <p:cTn id="55" dur="500" fill="hold"/>
                                        <p:tgtEl>
                                          <p:spTgt spid="76"/>
                                        </p:tgtEl>
                                        <p:attrNameLst>
                                          <p:attrName>ppt_x</p:attrName>
                                        </p:attrNameLst>
                                      </p:cBhvr>
                                      <p:tavLst>
                                        <p:tav tm="0">
                                          <p:val>
                                            <p:strVal val="#ppt_x"/>
                                          </p:val>
                                        </p:tav>
                                        <p:tav tm="100000">
                                          <p:val>
                                            <p:strVal val="#ppt_x"/>
                                          </p:val>
                                        </p:tav>
                                      </p:tavLst>
                                    </p:anim>
                                    <p:anim calcmode="lin" valueType="num">
                                      <p:cBhvr>
                                        <p:cTn id="56" dur="500" fill="hold"/>
                                        <p:tgtEl>
                                          <p:spTgt spid="76"/>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7"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50"/>
                                        <p:tgtEl>
                                          <p:spTgt spid="18"/>
                                        </p:tgtEl>
                                      </p:cBhvr>
                                    </p:animEffect>
                                    <p:anim calcmode="lin" valueType="num">
                                      <p:cBhvr>
                                        <p:cTn id="61" dur="250" fill="hold"/>
                                        <p:tgtEl>
                                          <p:spTgt spid="18"/>
                                        </p:tgtEl>
                                        <p:attrNameLst>
                                          <p:attrName>ppt_x</p:attrName>
                                        </p:attrNameLst>
                                      </p:cBhvr>
                                      <p:tavLst>
                                        <p:tav tm="0">
                                          <p:val>
                                            <p:strVal val="#ppt_x"/>
                                          </p:val>
                                        </p:tav>
                                        <p:tav tm="100000">
                                          <p:val>
                                            <p:strVal val="#ppt_x"/>
                                          </p:val>
                                        </p:tav>
                                      </p:tavLst>
                                    </p:anim>
                                    <p:anim calcmode="lin" valueType="num">
                                      <p:cBhvr>
                                        <p:cTn id="62" dur="25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anim calcmode="lin" valueType="num">
                                      <p:cBhvr>
                                        <p:cTn id="66" dur="500" fill="hold"/>
                                        <p:tgtEl>
                                          <p:spTgt spid="118"/>
                                        </p:tgtEl>
                                        <p:attrNameLst>
                                          <p:attrName>ppt_x</p:attrName>
                                        </p:attrNameLst>
                                      </p:cBhvr>
                                      <p:tavLst>
                                        <p:tav tm="0">
                                          <p:val>
                                            <p:strVal val="#ppt_x"/>
                                          </p:val>
                                        </p:tav>
                                        <p:tav tm="100000">
                                          <p:val>
                                            <p:strVal val="#ppt_x"/>
                                          </p:val>
                                        </p:tav>
                                      </p:tavLst>
                                    </p:anim>
                                    <p:anim calcmode="lin" valueType="num">
                                      <p:cBhvr>
                                        <p:cTn id="67" dur="500" fill="hold"/>
                                        <p:tgtEl>
                                          <p:spTgt spid="118"/>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42"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anim calcmode="lin" valueType="num">
                                      <p:cBhvr>
                                        <p:cTn id="72" dur="500" fill="hold"/>
                                        <p:tgtEl>
                                          <p:spTgt spid="80"/>
                                        </p:tgtEl>
                                        <p:attrNameLst>
                                          <p:attrName>ppt_x</p:attrName>
                                        </p:attrNameLst>
                                      </p:cBhvr>
                                      <p:tavLst>
                                        <p:tav tm="0">
                                          <p:val>
                                            <p:strVal val="#ppt_x"/>
                                          </p:val>
                                        </p:tav>
                                        <p:tav tm="100000">
                                          <p:val>
                                            <p:strVal val="#ppt_x"/>
                                          </p:val>
                                        </p:tav>
                                      </p:tavLst>
                                    </p:anim>
                                    <p:anim calcmode="lin" valueType="num">
                                      <p:cBhvr>
                                        <p:cTn id="73" dur="500" fill="hold"/>
                                        <p:tgtEl>
                                          <p:spTgt spid="80"/>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47" presetClass="entr" presetSubtype="0" fill="hold" grpId="0" nodeType="after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250"/>
                                        <p:tgtEl>
                                          <p:spTgt spid="131"/>
                                        </p:tgtEl>
                                      </p:cBhvr>
                                    </p:animEffect>
                                    <p:anim calcmode="lin" valueType="num">
                                      <p:cBhvr>
                                        <p:cTn id="78" dur="250" fill="hold"/>
                                        <p:tgtEl>
                                          <p:spTgt spid="131"/>
                                        </p:tgtEl>
                                        <p:attrNameLst>
                                          <p:attrName>ppt_x</p:attrName>
                                        </p:attrNameLst>
                                      </p:cBhvr>
                                      <p:tavLst>
                                        <p:tav tm="0">
                                          <p:val>
                                            <p:strVal val="#ppt_x"/>
                                          </p:val>
                                        </p:tav>
                                        <p:tav tm="100000">
                                          <p:val>
                                            <p:strVal val="#ppt_x"/>
                                          </p:val>
                                        </p:tav>
                                      </p:tavLst>
                                    </p:anim>
                                    <p:anim calcmode="lin" valueType="num">
                                      <p:cBhvr>
                                        <p:cTn id="79" dur="250" fill="hold"/>
                                        <p:tgtEl>
                                          <p:spTgt spid="13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fade">
                                      <p:cBhvr>
                                        <p:cTn id="82" dur="500"/>
                                        <p:tgtEl>
                                          <p:spTgt spid="119"/>
                                        </p:tgtEl>
                                      </p:cBhvr>
                                    </p:animEffect>
                                    <p:anim calcmode="lin" valueType="num">
                                      <p:cBhvr>
                                        <p:cTn id="83" dur="500" fill="hold"/>
                                        <p:tgtEl>
                                          <p:spTgt spid="119"/>
                                        </p:tgtEl>
                                        <p:attrNameLst>
                                          <p:attrName>ppt_x</p:attrName>
                                        </p:attrNameLst>
                                      </p:cBhvr>
                                      <p:tavLst>
                                        <p:tav tm="0">
                                          <p:val>
                                            <p:strVal val="#ppt_x"/>
                                          </p:val>
                                        </p:tav>
                                        <p:tav tm="100000">
                                          <p:val>
                                            <p:strVal val="#ppt_x"/>
                                          </p:val>
                                        </p:tav>
                                      </p:tavLst>
                                    </p:anim>
                                    <p:anim calcmode="lin" valueType="num">
                                      <p:cBhvr>
                                        <p:cTn id="84" dur="500" fill="hold"/>
                                        <p:tgtEl>
                                          <p:spTgt spid="119"/>
                                        </p:tgtEl>
                                        <p:attrNameLst>
                                          <p:attrName>ppt_y</p:attrName>
                                        </p:attrNameLst>
                                      </p:cBhvr>
                                      <p:tavLst>
                                        <p:tav tm="0">
                                          <p:val>
                                            <p:strVal val="#ppt_y+.1"/>
                                          </p:val>
                                        </p:tav>
                                        <p:tav tm="100000">
                                          <p:val>
                                            <p:strVal val="#ppt_y"/>
                                          </p:val>
                                        </p:tav>
                                      </p:tavLst>
                                    </p:anim>
                                  </p:childTnLst>
                                </p:cTn>
                              </p:par>
                            </p:childTnLst>
                          </p:cTn>
                        </p:par>
                        <p:par>
                          <p:cTn id="85" fill="hold">
                            <p:stCondLst>
                              <p:cond delay="5500"/>
                            </p:stCondLst>
                            <p:childTnLst>
                              <p:par>
                                <p:cTn id="86" presetID="42" presetClass="entr" presetSubtype="0" fill="hold" nodeType="after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anim calcmode="lin" valueType="num">
                                      <p:cBhvr>
                                        <p:cTn id="89" dur="500" fill="hold"/>
                                        <p:tgtEl>
                                          <p:spTgt spid="84"/>
                                        </p:tgtEl>
                                        <p:attrNameLst>
                                          <p:attrName>ppt_x</p:attrName>
                                        </p:attrNameLst>
                                      </p:cBhvr>
                                      <p:tavLst>
                                        <p:tav tm="0">
                                          <p:val>
                                            <p:strVal val="#ppt_x"/>
                                          </p:val>
                                        </p:tav>
                                        <p:tav tm="100000">
                                          <p:val>
                                            <p:strVal val="#ppt_x"/>
                                          </p:val>
                                        </p:tav>
                                      </p:tavLst>
                                    </p:anim>
                                    <p:anim calcmode="lin" valueType="num">
                                      <p:cBhvr>
                                        <p:cTn id="90" dur="500" fill="hold"/>
                                        <p:tgtEl>
                                          <p:spTgt spid="84"/>
                                        </p:tgtEl>
                                        <p:attrNameLst>
                                          <p:attrName>ppt_y</p:attrName>
                                        </p:attrNameLst>
                                      </p:cBhvr>
                                      <p:tavLst>
                                        <p:tav tm="0">
                                          <p:val>
                                            <p:strVal val="#ppt_y+.1"/>
                                          </p:val>
                                        </p:tav>
                                        <p:tav tm="100000">
                                          <p:val>
                                            <p:strVal val="#ppt_y"/>
                                          </p:val>
                                        </p:tav>
                                      </p:tavLst>
                                    </p:anim>
                                  </p:childTnLst>
                                </p:cTn>
                              </p:par>
                            </p:childTnLst>
                          </p:cTn>
                        </p:par>
                        <p:par>
                          <p:cTn id="91" fill="hold">
                            <p:stCondLst>
                              <p:cond delay="6000"/>
                            </p:stCondLst>
                            <p:childTnLst>
                              <p:par>
                                <p:cTn id="92" presetID="47" presetClass="entr" presetSubtype="0" fill="hold" grpId="0" nodeType="afterEffect">
                                  <p:stCondLst>
                                    <p:cond delay="0"/>
                                  </p:stCondLst>
                                  <p:childTnLst>
                                    <p:set>
                                      <p:cBhvr>
                                        <p:cTn id="93" dur="1" fill="hold">
                                          <p:stCondLst>
                                            <p:cond delay="0"/>
                                          </p:stCondLst>
                                        </p:cTn>
                                        <p:tgtEl>
                                          <p:spTgt spid="129"/>
                                        </p:tgtEl>
                                        <p:attrNameLst>
                                          <p:attrName>style.visibility</p:attrName>
                                        </p:attrNameLst>
                                      </p:cBhvr>
                                      <p:to>
                                        <p:strVal val="visible"/>
                                      </p:to>
                                    </p:set>
                                    <p:animEffect transition="in" filter="fade">
                                      <p:cBhvr>
                                        <p:cTn id="94" dur="250"/>
                                        <p:tgtEl>
                                          <p:spTgt spid="129"/>
                                        </p:tgtEl>
                                      </p:cBhvr>
                                    </p:animEffect>
                                    <p:anim calcmode="lin" valueType="num">
                                      <p:cBhvr>
                                        <p:cTn id="95" dur="250" fill="hold"/>
                                        <p:tgtEl>
                                          <p:spTgt spid="129"/>
                                        </p:tgtEl>
                                        <p:attrNameLst>
                                          <p:attrName>ppt_x</p:attrName>
                                        </p:attrNameLst>
                                      </p:cBhvr>
                                      <p:tavLst>
                                        <p:tav tm="0">
                                          <p:val>
                                            <p:strVal val="#ppt_x"/>
                                          </p:val>
                                        </p:tav>
                                        <p:tav tm="100000">
                                          <p:val>
                                            <p:strVal val="#ppt_x"/>
                                          </p:val>
                                        </p:tav>
                                      </p:tavLst>
                                    </p:anim>
                                    <p:anim calcmode="lin" valueType="num">
                                      <p:cBhvr>
                                        <p:cTn id="96" dur="250" fill="hold"/>
                                        <p:tgtEl>
                                          <p:spTgt spid="12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anim calcmode="lin" valueType="num">
                                      <p:cBhvr>
                                        <p:cTn id="100" dur="500" fill="hold"/>
                                        <p:tgtEl>
                                          <p:spTgt spid="120"/>
                                        </p:tgtEl>
                                        <p:attrNameLst>
                                          <p:attrName>ppt_x</p:attrName>
                                        </p:attrNameLst>
                                      </p:cBhvr>
                                      <p:tavLst>
                                        <p:tav tm="0">
                                          <p:val>
                                            <p:strVal val="#ppt_x"/>
                                          </p:val>
                                        </p:tav>
                                        <p:tav tm="100000">
                                          <p:val>
                                            <p:strVal val="#ppt_x"/>
                                          </p:val>
                                        </p:tav>
                                      </p:tavLst>
                                    </p:anim>
                                    <p:anim calcmode="lin" valueType="num">
                                      <p:cBhvr>
                                        <p:cTn id="101" dur="500" fill="hold"/>
                                        <p:tgtEl>
                                          <p:spTgt spid="120"/>
                                        </p:tgtEl>
                                        <p:attrNameLst>
                                          <p:attrName>ppt_y</p:attrName>
                                        </p:attrNameLst>
                                      </p:cBhvr>
                                      <p:tavLst>
                                        <p:tav tm="0">
                                          <p:val>
                                            <p:strVal val="#ppt_y+.1"/>
                                          </p:val>
                                        </p:tav>
                                        <p:tav tm="100000">
                                          <p:val>
                                            <p:strVal val="#ppt_y"/>
                                          </p:val>
                                        </p:tav>
                                      </p:tavLst>
                                    </p:anim>
                                  </p:childTnLst>
                                </p:cTn>
                              </p:par>
                            </p:childTnLst>
                          </p:cTn>
                        </p:par>
                        <p:par>
                          <p:cTn id="102" fill="hold">
                            <p:stCondLst>
                              <p:cond delay="6500"/>
                            </p:stCondLst>
                            <p:childTnLst>
                              <p:par>
                                <p:cTn id="103" presetID="42" presetClass="entr" presetSubtype="0" fill="hold" nodeType="after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anim calcmode="lin" valueType="num">
                                      <p:cBhvr>
                                        <p:cTn id="106" dur="500" fill="hold"/>
                                        <p:tgtEl>
                                          <p:spTgt spid="88"/>
                                        </p:tgtEl>
                                        <p:attrNameLst>
                                          <p:attrName>ppt_x</p:attrName>
                                        </p:attrNameLst>
                                      </p:cBhvr>
                                      <p:tavLst>
                                        <p:tav tm="0">
                                          <p:val>
                                            <p:strVal val="#ppt_x"/>
                                          </p:val>
                                        </p:tav>
                                        <p:tav tm="100000">
                                          <p:val>
                                            <p:strVal val="#ppt_x"/>
                                          </p:val>
                                        </p:tav>
                                      </p:tavLst>
                                    </p:anim>
                                    <p:anim calcmode="lin" valueType="num">
                                      <p:cBhvr>
                                        <p:cTn id="107" dur="500" fill="hold"/>
                                        <p:tgtEl>
                                          <p:spTgt spid="88"/>
                                        </p:tgtEl>
                                        <p:attrNameLst>
                                          <p:attrName>ppt_y</p:attrName>
                                        </p:attrNameLst>
                                      </p:cBhvr>
                                      <p:tavLst>
                                        <p:tav tm="0">
                                          <p:val>
                                            <p:strVal val="#ppt_y+.1"/>
                                          </p:val>
                                        </p:tav>
                                        <p:tav tm="100000">
                                          <p:val>
                                            <p:strVal val="#ppt_y"/>
                                          </p:val>
                                        </p:tav>
                                      </p:tavLst>
                                    </p:anim>
                                  </p:childTnLst>
                                </p:cTn>
                              </p:par>
                            </p:childTnLst>
                          </p:cTn>
                        </p:par>
                        <p:par>
                          <p:cTn id="108" fill="hold">
                            <p:stCondLst>
                              <p:cond delay="7000"/>
                            </p:stCondLst>
                            <p:childTnLst>
                              <p:par>
                                <p:cTn id="109" presetID="47" presetClass="entr" presetSubtype="0" fill="hold" grpId="0" nodeType="after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fade">
                                      <p:cBhvr>
                                        <p:cTn id="111" dur="250"/>
                                        <p:tgtEl>
                                          <p:spTgt spid="130"/>
                                        </p:tgtEl>
                                      </p:cBhvr>
                                    </p:animEffect>
                                    <p:anim calcmode="lin" valueType="num">
                                      <p:cBhvr>
                                        <p:cTn id="112" dur="250" fill="hold"/>
                                        <p:tgtEl>
                                          <p:spTgt spid="130"/>
                                        </p:tgtEl>
                                        <p:attrNameLst>
                                          <p:attrName>ppt_x</p:attrName>
                                        </p:attrNameLst>
                                      </p:cBhvr>
                                      <p:tavLst>
                                        <p:tav tm="0">
                                          <p:val>
                                            <p:strVal val="#ppt_x"/>
                                          </p:val>
                                        </p:tav>
                                        <p:tav tm="100000">
                                          <p:val>
                                            <p:strVal val="#ppt_x"/>
                                          </p:val>
                                        </p:tav>
                                      </p:tavLst>
                                    </p:anim>
                                    <p:anim calcmode="lin" valueType="num">
                                      <p:cBhvr>
                                        <p:cTn id="113" dur="250" fill="hold"/>
                                        <p:tgtEl>
                                          <p:spTgt spid="13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anim calcmode="lin" valueType="num">
                                      <p:cBhvr>
                                        <p:cTn id="117" dur="500" fill="hold"/>
                                        <p:tgtEl>
                                          <p:spTgt spid="121"/>
                                        </p:tgtEl>
                                        <p:attrNameLst>
                                          <p:attrName>ppt_x</p:attrName>
                                        </p:attrNameLst>
                                      </p:cBhvr>
                                      <p:tavLst>
                                        <p:tav tm="0">
                                          <p:val>
                                            <p:strVal val="#ppt_x"/>
                                          </p:val>
                                        </p:tav>
                                        <p:tav tm="100000">
                                          <p:val>
                                            <p:strVal val="#ppt_x"/>
                                          </p:val>
                                        </p:tav>
                                      </p:tavLst>
                                    </p:anim>
                                    <p:anim calcmode="lin" valueType="num">
                                      <p:cBhvr>
                                        <p:cTn id="118" dur="500" fill="hold"/>
                                        <p:tgtEl>
                                          <p:spTgt spid="121"/>
                                        </p:tgtEl>
                                        <p:attrNameLst>
                                          <p:attrName>ppt_y</p:attrName>
                                        </p:attrNameLst>
                                      </p:cBhvr>
                                      <p:tavLst>
                                        <p:tav tm="0">
                                          <p:val>
                                            <p:strVal val="#ppt_y+.1"/>
                                          </p:val>
                                        </p:tav>
                                        <p:tav tm="100000">
                                          <p:val>
                                            <p:strVal val="#ppt_y"/>
                                          </p:val>
                                        </p:tav>
                                      </p:tavLst>
                                    </p:anim>
                                  </p:childTnLst>
                                </p:cTn>
                              </p:par>
                            </p:childTnLst>
                          </p:cTn>
                        </p:par>
                        <p:par>
                          <p:cTn id="119" fill="hold">
                            <p:stCondLst>
                              <p:cond delay="7500"/>
                            </p:stCondLst>
                            <p:childTnLst>
                              <p:par>
                                <p:cTn id="120" presetID="42" presetClass="entr" presetSubtype="0" fill="hold" nodeType="afterEffect">
                                  <p:stCondLst>
                                    <p:cond delay="0"/>
                                  </p:stCondLst>
                                  <p:childTnLst>
                                    <p:set>
                                      <p:cBhvr>
                                        <p:cTn id="121" dur="1" fill="hold">
                                          <p:stCondLst>
                                            <p:cond delay="0"/>
                                          </p:stCondLst>
                                        </p:cTn>
                                        <p:tgtEl>
                                          <p:spTgt spid="96"/>
                                        </p:tgtEl>
                                        <p:attrNameLst>
                                          <p:attrName>style.visibility</p:attrName>
                                        </p:attrNameLst>
                                      </p:cBhvr>
                                      <p:to>
                                        <p:strVal val="visible"/>
                                      </p:to>
                                    </p:set>
                                    <p:animEffect transition="in" filter="fade">
                                      <p:cBhvr>
                                        <p:cTn id="122" dur="500"/>
                                        <p:tgtEl>
                                          <p:spTgt spid="96"/>
                                        </p:tgtEl>
                                      </p:cBhvr>
                                    </p:animEffect>
                                    <p:anim calcmode="lin" valueType="num">
                                      <p:cBhvr>
                                        <p:cTn id="123" dur="500" fill="hold"/>
                                        <p:tgtEl>
                                          <p:spTgt spid="96"/>
                                        </p:tgtEl>
                                        <p:attrNameLst>
                                          <p:attrName>ppt_x</p:attrName>
                                        </p:attrNameLst>
                                      </p:cBhvr>
                                      <p:tavLst>
                                        <p:tav tm="0">
                                          <p:val>
                                            <p:strVal val="#ppt_x"/>
                                          </p:val>
                                        </p:tav>
                                        <p:tav tm="100000">
                                          <p:val>
                                            <p:strVal val="#ppt_x"/>
                                          </p:val>
                                        </p:tav>
                                      </p:tavLst>
                                    </p:anim>
                                    <p:anim calcmode="lin" valueType="num">
                                      <p:cBhvr>
                                        <p:cTn id="124" dur="500" fill="hold"/>
                                        <p:tgtEl>
                                          <p:spTgt spid="96"/>
                                        </p:tgtEl>
                                        <p:attrNameLst>
                                          <p:attrName>ppt_y</p:attrName>
                                        </p:attrNameLst>
                                      </p:cBhvr>
                                      <p:tavLst>
                                        <p:tav tm="0">
                                          <p:val>
                                            <p:strVal val="#ppt_y+.1"/>
                                          </p:val>
                                        </p:tav>
                                        <p:tav tm="100000">
                                          <p:val>
                                            <p:strVal val="#ppt_y"/>
                                          </p:val>
                                        </p:tav>
                                      </p:tavLst>
                                    </p:anim>
                                  </p:childTnLst>
                                </p:cTn>
                              </p:par>
                            </p:childTnLst>
                          </p:cTn>
                        </p:par>
                        <p:par>
                          <p:cTn id="125" fill="hold">
                            <p:stCondLst>
                              <p:cond delay="8000"/>
                            </p:stCondLst>
                            <p:childTnLst>
                              <p:par>
                                <p:cTn id="126" presetID="47" presetClass="entr" presetSubtype="0" fill="hold" grpId="0" nodeType="afterEffect">
                                  <p:stCondLst>
                                    <p:cond delay="0"/>
                                  </p:stCondLst>
                                  <p:childTnLst>
                                    <p:set>
                                      <p:cBhvr>
                                        <p:cTn id="127" dur="1" fill="hold">
                                          <p:stCondLst>
                                            <p:cond delay="0"/>
                                          </p:stCondLst>
                                        </p:cTn>
                                        <p:tgtEl>
                                          <p:spTgt spid="140"/>
                                        </p:tgtEl>
                                        <p:attrNameLst>
                                          <p:attrName>style.visibility</p:attrName>
                                        </p:attrNameLst>
                                      </p:cBhvr>
                                      <p:to>
                                        <p:strVal val="visible"/>
                                      </p:to>
                                    </p:set>
                                    <p:animEffect transition="in" filter="fade">
                                      <p:cBhvr>
                                        <p:cTn id="128" dur="250"/>
                                        <p:tgtEl>
                                          <p:spTgt spid="140"/>
                                        </p:tgtEl>
                                      </p:cBhvr>
                                    </p:animEffect>
                                    <p:anim calcmode="lin" valueType="num">
                                      <p:cBhvr>
                                        <p:cTn id="129" dur="250" fill="hold"/>
                                        <p:tgtEl>
                                          <p:spTgt spid="140"/>
                                        </p:tgtEl>
                                        <p:attrNameLst>
                                          <p:attrName>ppt_x</p:attrName>
                                        </p:attrNameLst>
                                      </p:cBhvr>
                                      <p:tavLst>
                                        <p:tav tm="0">
                                          <p:val>
                                            <p:strVal val="#ppt_x"/>
                                          </p:val>
                                        </p:tav>
                                        <p:tav tm="100000">
                                          <p:val>
                                            <p:strVal val="#ppt_x"/>
                                          </p:val>
                                        </p:tav>
                                      </p:tavLst>
                                    </p:anim>
                                    <p:anim calcmode="lin" valueType="num">
                                      <p:cBhvr>
                                        <p:cTn id="130" dur="250" fill="hold"/>
                                        <p:tgtEl>
                                          <p:spTgt spid="14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122"/>
                                        </p:tgtEl>
                                        <p:attrNameLst>
                                          <p:attrName>style.visibility</p:attrName>
                                        </p:attrNameLst>
                                      </p:cBhvr>
                                      <p:to>
                                        <p:strVal val="visible"/>
                                      </p:to>
                                    </p:set>
                                    <p:animEffect transition="in" filter="fade">
                                      <p:cBhvr>
                                        <p:cTn id="133" dur="500"/>
                                        <p:tgtEl>
                                          <p:spTgt spid="122"/>
                                        </p:tgtEl>
                                      </p:cBhvr>
                                    </p:animEffect>
                                    <p:anim calcmode="lin" valueType="num">
                                      <p:cBhvr>
                                        <p:cTn id="134" dur="500" fill="hold"/>
                                        <p:tgtEl>
                                          <p:spTgt spid="122"/>
                                        </p:tgtEl>
                                        <p:attrNameLst>
                                          <p:attrName>ppt_x</p:attrName>
                                        </p:attrNameLst>
                                      </p:cBhvr>
                                      <p:tavLst>
                                        <p:tav tm="0">
                                          <p:val>
                                            <p:strVal val="#ppt_x"/>
                                          </p:val>
                                        </p:tav>
                                        <p:tav tm="100000">
                                          <p:val>
                                            <p:strVal val="#ppt_x"/>
                                          </p:val>
                                        </p:tav>
                                      </p:tavLst>
                                    </p:anim>
                                    <p:anim calcmode="lin" valueType="num">
                                      <p:cBhvr>
                                        <p:cTn id="135" dur="500" fill="hold"/>
                                        <p:tgtEl>
                                          <p:spTgt spid="122"/>
                                        </p:tgtEl>
                                        <p:attrNameLst>
                                          <p:attrName>ppt_y</p:attrName>
                                        </p:attrNameLst>
                                      </p:cBhvr>
                                      <p:tavLst>
                                        <p:tav tm="0">
                                          <p:val>
                                            <p:strVal val="#ppt_y+.1"/>
                                          </p:val>
                                        </p:tav>
                                        <p:tav tm="100000">
                                          <p:val>
                                            <p:strVal val="#ppt_y"/>
                                          </p:val>
                                        </p:tav>
                                      </p:tavLst>
                                    </p:anim>
                                  </p:childTnLst>
                                </p:cTn>
                              </p:par>
                            </p:childTnLst>
                          </p:cTn>
                        </p:par>
                        <p:par>
                          <p:cTn id="136" fill="hold">
                            <p:stCondLst>
                              <p:cond delay="8500"/>
                            </p:stCondLst>
                            <p:childTnLst>
                              <p:par>
                                <p:cTn id="137" presetID="47" presetClass="entr" presetSubtype="0" fill="hold" nodeType="afterEffect">
                                  <p:stCondLst>
                                    <p:cond delay="0"/>
                                  </p:stCondLst>
                                  <p:childTnLst>
                                    <p:set>
                                      <p:cBhvr>
                                        <p:cTn id="138" dur="1" fill="hold">
                                          <p:stCondLst>
                                            <p:cond delay="0"/>
                                          </p:stCondLst>
                                        </p:cTn>
                                        <p:tgtEl>
                                          <p:spTgt spid="104"/>
                                        </p:tgtEl>
                                        <p:attrNameLst>
                                          <p:attrName>style.visibility</p:attrName>
                                        </p:attrNameLst>
                                      </p:cBhvr>
                                      <p:to>
                                        <p:strVal val="visible"/>
                                      </p:to>
                                    </p:set>
                                    <p:animEffect transition="in" filter="fade">
                                      <p:cBhvr>
                                        <p:cTn id="139" dur="500"/>
                                        <p:tgtEl>
                                          <p:spTgt spid="104"/>
                                        </p:tgtEl>
                                      </p:cBhvr>
                                    </p:animEffect>
                                    <p:anim calcmode="lin" valueType="num">
                                      <p:cBhvr>
                                        <p:cTn id="140" dur="500" fill="hold"/>
                                        <p:tgtEl>
                                          <p:spTgt spid="104"/>
                                        </p:tgtEl>
                                        <p:attrNameLst>
                                          <p:attrName>ppt_x</p:attrName>
                                        </p:attrNameLst>
                                      </p:cBhvr>
                                      <p:tavLst>
                                        <p:tav tm="0">
                                          <p:val>
                                            <p:strVal val="#ppt_x"/>
                                          </p:val>
                                        </p:tav>
                                        <p:tav tm="100000">
                                          <p:val>
                                            <p:strVal val="#ppt_x"/>
                                          </p:val>
                                        </p:tav>
                                      </p:tavLst>
                                    </p:anim>
                                    <p:anim calcmode="lin" valueType="num">
                                      <p:cBhvr>
                                        <p:cTn id="141" dur="500" fill="hold"/>
                                        <p:tgtEl>
                                          <p:spTgt spid="104"/>
                                        </p:tgtEl>
                                        <p:attrNameLst>
                                          <p:attrName>ppt_y</p:attrName>
                                        </p:attrNameLst>
                                      </p:cBhvr>
                                      <p:tavLst>
                                        <p:tav tm="0">
                                          <p:val>
                                            <p:strVal val="#ppt_y-.1"/>
                                          </p:val>
                                        </p:tav>
                                        <p:tav tm="100000">
                                          <p:val>
                                            <p:strVal val="#ppt_y"/>
                                          </p:val>
                                        </p:tav>
                                      </p:tavLst>
                                    </p:anim>
                                  </p:childTnLst>
                                </p:cTn>
                              </p:par>
                            </p:childTnLst>
                          </p:cTn>
                        </p:par>
                        <p:par>
                          <p:cTn id="142" fill="hold">
                            <p:stCondLst>
                              <p:cond delay="9000"/>
                            </p:stCondLst>
                            <p:childTnLst>
                              <p:par>
                                <p:cTn id="143" presetID="42" presetClass="entr" presetSubtype="0" fill="hold" grpId="0" nodeType="afterEffect">
                                  <p:stCondLst>
                                    <p:cond delay="0"/>
                                  </p:stCondLst>
                                  <p:childTnLst>
                                    <p:set>
                                      <p:cBhvr>
                                        <p:cTn id="144" dur="1" fill="hold">
                                          <p:stCondLst>
                                            <p:cond delay="0"/>
                                          </p:stCondLst>
                                        </p:cTn>
                                        <p:tgtEl>
                                          <p:spTgt spid="133"/>
                                        </p:tgtEl>
                                        <p:attrNameLst>
                                          <p:attrName>style.visibility</p:attrName>
                                        </p:attrNameLst>
                                      </p:cBhvr>
                                      <p:to>
                                        <p:strVal val="visible"/>
                                      </p:to>
                                    </p:set>
                                    <p:animEffect transition="in" filter="fade">
                                      <p:cBhvr>
                                        <p:cTn id="145" dur="250"/>
                                        <p:tgtEl>
                                          <p:spTgt spid="133"/>
                                        </p:tgtEl>
                                      </p:cBhvr>
                                    </p:animEffect>
                                    <p:anim calcmode="lin" valueType="num">
                                      <p:cBhvr>
                                        <p:cTn id="146" dur="250" fill="hold"/>
                                        <p:tgtEl>
                                          <p:spTgt spid="133"/>
                                        </p:tgtEl>
                                        <p:attrNameLst>
                                          <p:attrName>ppt_x</p:attrName>
                                        </p:attrNameLst>
                                      </p:cBhvr>
                                      <p:tavLst>
                                        <p:tav tm="0">
                                          <p:val>
                                            <p:strVal val="#ppt_x"/>
                                          </p:val>
                                        </p:tav>
                                        <p:tav tm="100000">
                                          <p:val>
                                            <p:strVal val="#ppt_x"/>
                                          </p:val>
                                        </p:tav>
                                      </p:tavLst>
                                    </p:anim>
                                    <p:anim calcmode="lin" valueType="num">
                                      <p:cBhvr>
                                        <p:cTn id="147" dur="250" fill="hold"/>
                                        <p:tgtEl>
                                          <p:spTgt spid="133"/>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124"/>
                                        </p:tgtEl>
                                        <p:attrNameLst>
                                          <p:attrName>style.visibility</p:attrName>
                                        </p:attrNameLst>
                                      </p:cBhvr>
                                      <p:to>
                                        <p:strVal val="visible"/>
                                      </p:to>
                                    </p:set>
                                    <p:animEffect transition="in" filter="fade">
                                      <p:cBhvr>
                                        <p:cTn id="150" dur="500"/>
                                        <p:tgtEl>
                                          <p:spTgt spid="124"/>
                                        </p:tgtEl>
                                      </p:cBhvr>
                                    </p:animEffect>
                                    <p:anim calcmode="lin" valueType="num">
                                      <p:cBhvr>
                                        <p:cTn id="151" dur="500" fill="hold"/>
                                        <p:tgtEl>
                                          <p:spTgt spid="124"/>
                                        </p:tgtEl>
                                        <p:attrNameLst>
                                          <p:attrName>ppt_x</p:attrName>
                                        </p:attrNameLst>
                                      </p:cBhvr>
                                      <p:tavLst>
                                        <p:tav tm="0">
                                          <p:val>
                                            <p:strVal val="#ppt_x"/>
                                          </p:val>
                                        </p:tav>
                                        <p:tav tm="100000">
                                          <p:val>
                                            <p:strVal val="#ppt_x"/>
                                          </p:val>
                                        </p:tav>
                                      </p:tavLst>
                                    </p:anim>
                                    <p:anim calcmode="lin" valueType="num">
                                      <p:cBhvr>
                                        <p:cTn id="152" dur="500" fill="hold"/>
                                        <p:tgtEl>
                                          <p:spTgt spid="124"/>
                                        </p:tgtEl>
                                        <p:attrNameLst>
                                          <p:attrName>ppt_y</p:attrName>
                                        </p:attrNameLst>
                                      </p:cBhvr>
                                      <p:tavLst>
                                        <p:tav tm="0">
                                          <p:val>
                                            <p:strVal val="#ppt_y-.1"/>
                                          </p:val>
                                        </p:tav>
                                        <p:tav tm="100000">
                                          <p:val>
                                            <p:strVal val="#ppt_y"/>
                                          </p:val>
                                        </p:tav>
                                      </p:tavLst>
                                    </p:anim>
                                  </p:childTnLst>
                                </p:cTn>
                              </p:par>
                            </p:childTnLst>
                          </p:cTn>
                        </p:par>
                        <p:par>
                          <p:cTn id="153" fill="hold">
                            <p:stCondLst>
                              <p:cond delay="9500"/>
                            </p:stCondLst>
                            <p:childTnLst>
                              <p:par>
                                <p:cTn id="154" presetID="47" presetClass="entr" presetSubtype="0" fill="hold" nodeType="afterEffect">
                                  <p:stCondLst>
                                    <p:cond delay="0"/>
                                  </p:stCondLst>
                                  <p:childTnLst>
                                    <p:set>
                                      <p:cBhvr>
                                        <p:cTn id="155" dur="1" fill="hold">
                                          <p:stCondLst>
                                            <p:cond delay="0"/>
                                          </p:stCondLst>
                                        </p:cTn>
                                        <p:tgtEl>
                                          <p:spTgt spid="112"/>
                                        </p:tgtEl>
                                        <p:attrNameLst>
                                          <p:attrName>style.visibility</p:attrName>
                                        </p:attrNameLst>
                                      </p:cBhvr>
                                      <p:to>
                                        <p:strVal val="visible"/>
                                      </p:to>
                                    </p:set>
                                    <p:animEffect transition="in" filter="fade">
                                      <p:cBhvr>
                                        <p:cTn id="156" dur="500"/>
                                        <p:tgtEl>
                                          <p:spTgt spid="112"/>
                                        </p:tgtEl>
                                      </p:cBhvr>
                                    </p:animEffect>
                                    <p:anim calcmode="lin" valueType="num">
                                      <p:cBhvr>
                                        <p:cTn id="157" dur="500" fill="hold"/>
                                        <p:tgtEl>
                                          <p:spTgt spid="112"/>
                                        </p:tgtEl>
                                        <p:attrNameLst>
                                          <p:attrName>ppt_x</p:attrName>
                                        </p:attrNameLst>
                                      </p:cBhvr>
                                      <p:tavLst>
                                        <p:tav tm="0">
                                          <p:val>
                                            <p:strVal val="#ppt_x"/>
                                          </p:val>
                                        </p:tav>
                                        <p:tav tm="100000">
                                          <p:val>
                                            <p:strVal val="#ppt_x"/>
                                          </p:val>
                                        </p:tav>
                                      </p:tavLst>
                                    </p:anim>
                                    <p:anim calcmode="lin" valueType="num">
                                      <p:cBhvr>
                                        <p:cTn id="158" dur="500" fill="hold"/>
                                        <p:tgtEl>
                                          <p:spTgt spid="112"/>
                                        </p:tgtEl>
                                        <p:attrNameLst>
                                          <p:attrName>ppt_y</p:attrName>
                                        </p:attrNameLst>
                                      </p:cBhvr>
                                      <p:tavLst>
                                        <p:tav tm="0">
                                          <p:val>
                                            <p:strVal val="#ppt_y-.1"/>
                                          </p:val>
                                        </p:tav>
                                        <p:tav tm="100000">
                                          <p:val>
                                            <p:strVal val="#ppt_y"/>
                                          </p:val>
                                        </p:tav>
                                      </p:tavLst>
                                    </p:anim>
                                  </p:childTnLst>
                                </p:cTn>
                              </p:par>
                            </p:childTnLst>
                          </p:cTn>
                        </p:par>
                        <p:par>
                          <p:cTn id="159" fill="hold">
                            <p:stCondLst>
                              <p:cond delay="10000"/>
                            </p:stCondLst>
                            <p:childTnLst>
                              <p:par>
                                <p:cTn id="160" presetID="42" presetClass="entr" presetSubtype="0" fill="hold" grpId="0" nodeType="afterEffect">
                                  <p:stCondLst>
                                    <p:cond delay="0"/>
                                  </p:stCondLst>
                                  <p:childTnLst>
                                    <p:set>
                                      <p:cBhvr>
                                        <p:cTn id="161" dur="1" fill="hold">
                                          <p:stCondLst>
                                            <p:cond delay="0"/>
                                          </p:stCondLst>
                                        </p:cTn>
                                        <p:tgtEl>
                                          <p:spTgt spid="134"/>
                                        </p:tgtEl>
                                        <p:attrNameLst>
                                          <p:attrName>style.visibility</p:attrName>
                                        </p:attrNameLst>
                                      </p:cBhvr>
                                      <p:to>
                                        <p:strVal val="visible"/>
                                      </p:to>
                                    </p:set>
                                    <p:animEffect transition="in" filter="fade">
                                      <p:cBhvr>
                                        <p:cTn id="162" dur="250"/>
                                        <p:tgtEl>
                                          <p:spTgt spid="134"/>
                                        </p:tgtEl>
                                      </p:cBhvr>
                                    </p:animEffect>
                                    <p:anim calcmode="lin" valueType="num">
                                      <p:cBhvr>
                                        <p:cTn id="163" dur="250" fill="hold"/>
                                        <p:tgtEl>
                                          <p:spTgt spid="134"/>
                                        </p:tgtEl>
                                        <p:attrNameLst>
                                          <p:attrName>ppt_x</p:attrName>
                                        </p:attrNameLst>
                                      </p:cBhvr>
                                      <p:tavLst>
                                        <p:tav tm="0">
                                          <p:val>
                                            <p:strVal val="#ppt_x"/>
                                          </p:val>
                                        </p:tav>
                                        <p:tav tm="100000">
                                          <p:val>
                                            <p:strVal val="#ppt_x"/>
                                          </p:val>
                                        </p:tav>
                                      </p:tavLst>
                                    </p:anim>
                                    <p:anim calcmode="lin" valueType="num">
                                      <p:cBhvr>
                                        <p:cTn id="164" dur="250" fill="hold"/>
                                        <p:tgtEl>
                                          <p:spTgt spid="134"/>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0"/>
                                  </p:stCondLst>
                                  <p:childTnLst>
                                    <p:set>
                                      <p:cBhvr>
                                        <p:cTn id="166" dur="1" fill="hold">
                                          <p:stCondLst>
                                            <p:cond delay="0"/>
                                          </p:stCondLst>
                                        </p:cTn>
                                        <p:tgtEl>
                                          <p:spTgt spid="123"/>
                                        </p:tgtEl>
                                        <p:attrNameLst>
                                          <p:attrName>style.visibility</p:attrName>
                                        </p:attrNameLst>
                                      </p:cBhvr>
                                      <p:to>
                                        <p:strVal val="visible"/>
                                      </p:to>
                                    </p:set>
                                    <p:animEffect transition="in" filter="fade">
                                      <p:cBhvr>
                                        <p:cTn id="167" dur="500"/>
                                        <p:tgtEl>
                                          <p:spTgt spid="123"/>
                                        </p:tgtEl>
                                      </p:cBhvr>
                                    </p:animEffect>
                                    <p:anim calcmode="lin" valueType="num">
                                      <p:cBhvr>
                                        <p:cTn id="168" dur="500" fill="hold"/>
                                        <p:tgtEl>
                                          <p:spTgt spid="123"/>
                                        </p:tgtEl>
                                        <p:attrNameLst>
                                          <p:attrName>ppt_x</p:attrName>
                                        </p:attrNameLst>
                                      </p:cBhvr>
                                      <p:tavLst>
                                        <p:tav tm="0">
                                          <p:val>
                                            <p:strVal val="#ppt_x"/>
                                          </p:val>
                                        </p:tav>
                                        <p:tav tm="100000">
                                          <p:val>
                                            <p:strVal val="#ppt_x"/>
                                          </p:val>
                                        </p:tav>
                                      </p:tavLst>
                                    </p:anim>
                                    <p:anim calcmode="lin" valueType="num">
                                      <p:cBhvr>
                                        <p:cTn id="169" dur="500" fill="hold"/>
                                        <p:tgtEl>
                                          <p:spTgt spid="123"/>
                                        </p:tgtEl>
                                        <p:attrNameLst>
                                          <p:attrName>ppt_y</p:attrName>
                                        </p:attrNameLst>
                                      </p:cBhvr>
                                      <p:tavLst>
                                        <p:tav tm="0">
                                          <p:val>
                                            <p:strVal val="#ppt_y-.1"/>
                                          </p:val>
                                        </p:tav>
                                        <p:tav tm="100000">
                                          <p:val>
                                            <p:strVal val="#ppt_y"/>
                                          </p:val>
                                        </p:tav>
                                      </p:tavLst>
                                    </p:anim>
                                  </p:childTnLst>
                                </p:cTn>
                              </p:par>
                            </p:childTnLst>
                          </p:cTn>
                        </p:par>
                        <p:par>
                          <p:cTn id="170" fill="hold">
                            <p:stCondLst>
                              <p:cond delay="10500"/>
                            </p:stCondLst>
                            <p:childTnLst>
                              <p:par>
                                <p:cTn id="171" presetID="47" presetClass="entr" presetSubtype="0" fill="hold" nodeType="afterEffect">
                                  <p:stCondLst>
                                    <p:cond delay="0"/>
                                  </p:stCondLst>
                                  <p:childTnLst>
                                    <p:set>
                                      <p:cBhvr>
                                        <p:cTn id="172" dur="1" fill="hold">
                                          <p:stCondLst>
                                            <p:cond delay="0"/>
                                          </p:stCondLst>
                                        </p:cTn>
                                        <p:tgtEl>
                                          <p:spTgt spid="135"/>
                                        </p:tgtEl>
                                        <p:attrNameLst>
                                          <p:attrName>style.visibility</p:attrName>
                                        </p:attrNameLst>
                                      </p:cBhvr>
                                      <p:to>
                                        <p:strVal val="visible"/>
                                      </p:to>
                                    </p:set>
                                    <p:animEffect transition="in" filter="fade">
                                      <p:cBhvr>
                                        <p:cTn id="173" dur="500"/>
                                        <p:tgtEl>
                                          <p:spTgt spid="135"/>
                                        </p:tgtEl>
                                      </p:cBhvr>
                                    </p:animEffect>
                                    <p:anim calcmode="lin" valueType="num">
                                      <p:cBhvr>
                                        <p:cTn id="174" dur="500" fill="hold"/>
                                        <p:tgtEl>
                                          <p:spTgt spid="135"/>
                                        </p:tgtEl>
                                        <p:attrNameLst>
                                          <p:attrName>ppt_x</p:attrName>
                                        </p:attrNameLst>
                                      </p:cBhvr>
                                      <p:tavLst>
                                        <p:tav tm="0">
                                          <p:val>
                                            <p:strVal val="#ppt_x"/>
                                          </p:val>
                                        </p:tav>
                                        <p:tav tm="100000">
                                          <p:val>
                                            <p:strVal val="#ppt_x"/>
                                          </p:val>
                                        </p:tav>
                                      </p:tavLst>
                                    </p:anim>
                                    <p:anim calcmode="lin" valueType="num">
                                      <p:cBhvr>
                                        <p:cTn id="175" dur="500" fill="hold"/>
                                        <p:tgtEl>
                                          <p:spTgt spid="135"/>
                                        </p:tgtEl>
                                        <p:attrNameLst>
                                          <p:attrName>ppt_y</p:attrName>
                                        </p:attrNameLst>
                                      </p:cBhvr>
                                      <p:tavLst>
                                        <p:tav tm="0">
                                          <p:val>
                                            <p:strVal val="#ppt_y-.1"/>
                                          </p:val>
                                        </p:tav>
                                        <p:tav tm="100000">
                                          <p:val>
                                            <p:strVal val="#ppt_y"/>
                                          </p:val>
                                        </p:tav>
                                      </p:tavLst>
                                    </p:anim>
                                  </p:childTnLst>
                                </p:cTn>
                              </p:par>
                            </p:childTnLst>
                          </p:cTn>
                        </p:par>
                        <p:par>
                          <p:cTn id="176" fill="hold">
                            <p:stCondLst>
                              <p:cond delay="11000"/>
                            </p:stCondLst>
                            <p:childTnLst>
                              <p:par>
                                <p:cTn id="177" presetID="42" presetClass="entr" presetSubtype="0" fill="hold" grpId="0" nodeType="afterEffect">
                                  <p:stCondLst>
                                    <p:cond delay="0"/>
                                  </p:stCondLst>
                                  <p:childTnLst>
                                    <p:set>
                                      <p:cBhvr>
                                        <p:cTn id="178" dur="1" fill="hold">
                                          <p:stCondLst>
                                            <p:cond delay="0"/>
                                          </p:stCondLst>
                                        </p:cTn>
                                        <p:tgtEl>
                                          <p:spTgt spid="92"/>
                                        </p:tgtEl>
                                        <p:attrNameLst>
                                          <p:attrName>style.visibility</p:attrName>
                                        </p:attrNameLst>
                                      </p:cBhvr>
                                      <p:to>
                                        <p:strVal val="visible"/>
                                      </p:to>
                                    </p:set>
                                    <p:animEffect transition="in" filter="fade">
                                      <p:cBhvr>
                                        <p:cTn id="179" dur="250"/>
                                        <p:tgtEl>
                                          <p:spTgt spid="92"/>
                                        </p:tgtEl>
                                      </p:cBhvr>
                                    </p:animEffect>
                                    <p:anim calcmode="lin" valueType="num">
                                      <p:cBhvr>
                                        <p:cTn id="180" dur="250" fill="hold"/>
                                        <p:tgtEl>
                                          <p:spTgt spid="92"/>
                                        </p:tgtEl>
                                        <p:attrNameLst>
                                          <p:attrName>ppt_x</p:attrName>
                                        </p:attrNameLst>
                                      </p:cBhvr>
                                      <p:tavLst>
                                        <p:tav tm="0">
                                          <p:val>
                                            <p:strVal val="#ppt_x"/>
                                          </p:val>
                                        </p:tav>
                                        <p:tav tm="100000">
                                          <p:val>
                                            <p:strVal val="#ppt_x"/>
                                          </p:val>
                                        </p:tav>
                                      </p:tavLst>
                                    </p:anim>
                                    <p:anim calcmode="lin" valueType="num">
                                      <p:cBhvr>
                                        <p:cTn id="181" dur="250" fill="hold"/>
                                        <p:tgtEl>
                                          <p:spTgt spid="92"/>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139"/>
                                        </p:tgtEl>
                                        <p:attrNameLst>
                                          <p:attrName>style.visibility</p:attrName>
                                        </p:attrNameLst>
                                      </p:cBhvr>
                                      <p:to>
                                        <p:strVal val="visible"/>
                                      </p:to>
                                    </p:set>
                                    <p:animEffect transition="in" filter="fade">
                                      <p:cBhvr>
                                        <p:cTn id="184" dur="500"/>
                                        <p:tgtEl>
                                          <p:spTgt spid="139"/>
                                        </p:tgtEl>
                                      </p:cBhvr>
                                    </p:animEffect>
                                    <p:anim calcmode="lin" valueType="num">
                                      <p:cBhvr>
                                        <p:cTn id="185" dur="500" fill="hold"/>
                                        <p:tgtEl>
                                          <p:spTgt spid="139"/>
                                        </p:tgtEl>
                                        <p:attrNameLst>
                                          <p:attrName>ppt_x</p:attrName>
                                        </p:attrNameLst>
                                      </p:cBhvr>
                                      <p:tavLst>
                                        <p:tav tm="0">
                                          <p:val>
                                            <p:strVal val="#ppt_x"/>
                                          </p:val>
                                        </p:tav>
                                        <p:tav tm="100000">
                                          <p:val>
                                            <p:strVal val="#ppt_x"/>
                                          </p:val>
                                        </p:tav>
                                      </p:tavLst>
                                    </p:anim>
                                    <p:anim calcmode="lin" valueType="num">
                                      <p:cBhvr>
                                        <p:cTn id="186" dur="500" fill="hold"/>
                                        <p:tgtEl>
                                          <p:spTgt spid="139"/>
                                        </p:tgtEl>
                                        <p:attrNameLst>
                                          <p:attrName>ppt_y</p:attrName>
                                        </p:attrNameLst>
                                      </p:cBhvr>
                                      <p:tavLst>
                                        <p:tav tm="0">
                                          <p:val>
                                            <p:strVal val="#ppt_y-.1"/>
                                          </p:val>
                                        </p:tav>
                                        <p:tav tm="100000">
                                          <p:val>
                                            <p:strVal val="#ppt_y"/>
                                          </p:val>
                                        </p:tav>
                                      </p:tavLst>
                                    </p:anim>
                                  </p:childTnLst>
                                </p:cTn>
                              </p:par>
                            </p:childTnLst>
                          </p:cTn>
                        </p:par>
                        <p:par>
                          <p:cTn id="187" fill="hold">
                            <p:stCondLst>
                              <p:cond delay="11500"/>
                            </p:stCondLst>
                            <p:childTnLst>
                              <p:par>
                                <p:cTn id="188" presetID="47" presetClass="entr" presetSubtype="0" fill="hold" nodeType="afterEffect">
                                  <p:stCondLst>
                                    <p:cond delay="0"/>
                                  </p:stCondLst>
                                  <p:childTnLst>
                                    <p:set>
                                      <p:cBhvr>
                                        <p:cTn id="189" dur="1" fill="hold">
                                          <p:stCondLst>
                                            <p:cond delay="0"/>
                                          </p:stCondLst>
                                        </p:cTn>
                                        <p:tgtEl>
                                          <p:spTgt spid="141"/>
                                        </p:tgtEl>
                                        <p:attrNameLst>
                                          <p:attrName>style.visibility</p:attrName>
                                        </p:attrNameLst>
                                      </p:cBhvr>
                                      <p:to>
                                        <p:strVal val="visible"/>
                                      </p:to>
                                    </p:set>
                                    <p:animEffect transition="in" filter="fade">
                                      <p:cBhvr>
                                        <p:cTn id="190" dur="500"/>
                                        <p:tgtEl>
                                          <p:spTgt spid="141"/>
                                        </p:tgtEl>
                                      </p:cBhvr>
                                    </p:animEffect>
                                    <p:anim calcmode="lin" valueType="num">
                                      <p:cBhvr>
                                        <p:cTn id="191" dur="500" fill="hold"/>
                                        <p:tgtEl>
                                          <p:spTgt spid="141"/>
                                        </p:tgtEl>
                                        <p:attrNameLst>
                                          <p:attrName>ppt_x</p:attrName>
                                        </p:attrNameLst>
                                      </p:cBhvr>
                                      <p:tavLst>
                                        <p:tav tm="0">
                                          <p:val>
                                            <p:strVal val="#ppt_x"/>
                                          </p:val>
                                        </p:tav>
                                        <p:tav tm="100000">
                                          <p:val>
                                            <p:strVal val="#ppt_x"/>
                                          </p:val>
                                        </p:tav>
                                      </p:tavLst>
                                    </p:anim>
                                    <p:anim calcmode="lin" valueType="num">
                                      <p:cBhvr>
                                        <p:cTn id="192" dur="500" fill="hold"/>
                                        <p:tgtEl>
                                          <p:spTgt spid="141"/>
                                        </p:tgtEl>
                                        <p:attrNameLst>
                                          <p:attrName>ppt_y</p:attrName>
                                        </p:attrNameLst>
                                      </p:cBhvr>
                                      <p:tavLst>
                                        <p:tav tm="0">
                                          <p:val>
                                            <p:strVal val="#ppt_y-.1"/>
                                          </p:val>
                                        </p:tav>
                                        <p:tav tm="100000">
                                          <p:val>
                                            <p:strVal val="#ppt_y"/>
                                          </p:val>
                                        </p:tav>
                                      </p:tavLst>
                                    </p:anim>
                                  </p:childTnLst>
                                </p:cTn>
                              </p:par>
                            </p:childTnLst>
                          </p:cTn>
                        </p:par>
                        <p:par>
                          <p:cTn id="193" fill="hold">
                            <p:stCondLst>
                              <p:cond delay="12000"/>
                            </p:stCondLst>
                            <p:childTnLst>
                              <p:par>
                                <p:cTn id="194" presetID="42" presetClass="entr" presetSubtype="0" fill="hold" grpId="0" nodeType="afterEffect">
                                  <p:stCondLst>
                                    <p:cond delay="0"/>
                                  </p:stCondLst>
                                  <p:childTnLst>
                                    <p:set>
                                      <p:cBhvr>
                                        <p:cTn id="195" dur="1" fill="hold">
                                          <p:stCondLst>
                                            <p:cond delay="0"/>
                                          </p:stCondLst>
                                        </p:cTn>
                                        <p:tgtEl>
                                          <p:spTgt spid="146"/>
                                        </p:tgtEl>
                                        <p:attrNameLst>
                                          <p:attrName>style.visibility</p:attrName>
                                        </p:attrNameLst>
                                      </p:cBhvr>
                                      <p:to>
                                        <p:strVal val="visible"/>
                                      </p:to>
                                    </p:set>
                                    <p:animEffect transition="in" filter="fade">
                                      <p:cBhvr>
                                        <p:cTn id="196" dur="250"/>
                                        <p:tgtEl>
                                          <p:spTgt spid="146"/>
                                        </p:tgtEl>
                                      </p:cBhvr>
                                    </p:animEffect>
                                    <p:anim calcmode="lin" valueType="num">
                                      <p:cBhvr>
                                        <p:cTn id="197" dur="250" fill="hold"/>
                                        <p:tgtEl>
                                          <p:spTgt spid="146"/>
                                        </p:tgtEl>
                                        <p:attrNameLst>
                                          <p:attrName>ppt_x</p:attrName>
                                        </p:attrNameLst>
                                      </p:cBhvr>
                                      <p:tavLst>
                                        <p:tav tm="0">
                                          <p:val>
                                            <p:strVal val="#ppt_x"/>
                                          </p:val>
                                        </p:tav>
                                        <p:tav tm="100000">
                                          <p:val>
                                            <p:strVal val="#ppt_x"/>
                                          </p:val>
                                        </p:tav>
                                      </p:tavLst>
                                    </p:anim>
                                    <p:anim calcmode="lin" valueType="num">
                                      <p:cBhvr>
                                        <p:cTn id="198" dur="250" fill="hold"/>
                                        <p:tgtEl>
                                          <p:spTgt spid="146"/>
                                        </p:tgtEl>
                                        <p:attrNameLst>
                                          <p:attrName>ppt_y</p:attrName>
                                        </p:attrNameLst>
                                      </p:cBhvr>
                                      <p:tavLst>
                                        <p:tav tm="0">
                                          <p:val>
                                            <p:strVal val="#ppt_y+.1"/>
                                          </p:val>
                                        </p:tav>
                                        <p:tav tm="100000">
                                          <p:val>
                                            <p:strVal val="#ppt_y"/>
                                          </p:val>
                                        </p:tav>
                                      </p:tavLst>
                                    </p:anim>
                                  </p:childTnLst>
                                </p:cTn>
                              </p:par>
                              <p:par>
                                <p:cTn id="199" presetID="47" presetClass="entr" presetSubtype="0" fill="hold" grpId="0" nodeType="withEffect">
                                  <p:stCondLst>
                                    <p:cond delay="0"/>
                                  </p:stCondLst>
                                  <p:childTnLst>
                                    <p:set>
                                      <p:cBhvr>
                                        <p:cTn id="200" dur="1" fill="hold">
                                          <p:stCondLst>
                                            <p:cond delay="0"/>
                                          </p:stCondLst>
                                        </p:cTn>
                                        <p:tgtEl>
                                          <p:spTgt spid="145"/>
                                        </p:tgtEl>
                                        <p:attrNameLst>
                                          <p:attrName>style.visibility</p:attrName>
                                        </p:attrNameLst>
                                      </p:cBhvr>
                                      <p:to>
                                        <p:strVal val="visible"/>
                                      </p:to>
                                    </p:set>
                                    <p:animEffect transition="in" filter="fade">
                                      <p:cBhvr>
                                        <p:cTn id="201" dur="500"/>
                                        <p:tgtEl>
                                          <p:spTgt spid="145"/>
                                        </p:tgtEl>
                                      </p:cBhvr>
                                    </p:animEffect>
                                    <p:anim calcmode="lin" valueType="num">
                                      <p:cBhvr>
                                        <p:cTn id="202" dur="500" fill="hold"/>
                                        <p:tgtEl>
                                          <p:spTgt spid="145"/>
                                        </p:tgtEl>
                                        <p:attrNameLst>
                                          <p:attrName>ppt_x</p:attrName>
                                        </p:attrNameLst>
                                      </p:cBhvr>
                                      <p:tavLst>
                                        <p:tav tm="0">
                                          <p:val>
                                            <p:strVal val="#ppt_x"/>
                                          </p:val>
                                        </p:tav>
                                        <p:tav tm="100000">
                                          <p:val>
                                            <p:strVal val="#ppt_x"/>
                                          </p:val>
                                        </p:tav>
                                      </p:tavLst>
                                    </p:anim>
                                    <p:anim calcmode="lin" valueType="num">
                                      <p:cBhvr>
                                        <p:cTn id="203" dur="500" fill="hold"/>
                                        <p:tgtEl>
                                          <p:spTgt spid="1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5" grpId="0"/>
      <p:bldP spid="18" grpId="0"/>
      <p:bldP spid="129" grpId="0"/>
      <p:bldP spid="130" grpId="0"/>
      <p:bldP spid="131" grpId="0"/>
      <p:bldP spid="133" grpId="0"/>
      <p:bldP spid="134" grpId="0"/>
      <p:bldP spid="140" grpId="0"/>
      <p:bldP spid="16" grpId="0"/>
      <p:bldP spid="116" grpId="0"/>
      <p:bldP spid="118" grpId="0"/>
      <p:bldP spid="119" grpId="0"/>
      <p:bldP spid="120" grpId="0"/>
      <p:bldP spid="121" grpId="0"/>
      <p:bldP spid="122" grpId="0"/>
      <p:bldP spid="123" grpId="0"/>
      <p:bldP spid="124" grpId="0"/>
      <p:bldP spid="139" grpId="0"/>
      <p:bldP spid="145" grpId="0"/>
      <p:bldP spid="146" grpId="0"/>
      <p:bldP spid="92" grpId="0"/>
      <p:bldP spid="9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203142" y="1056262"/>
            <a:ext cx="1694126" cy="2017052"/>
            <a:chOff x="5203142" y="604176"/>
            <a:chExt cx="1694126" cy="2017052"/>
          </a:xfrm>
        </p:grpSpPr>
        <p:pic>
          <p:nvPicPr>
            <p:cNvPr id="12" name="图片 11"/>
            <p:cNvPicPr>
              <a:picLocks noChangeAspect="1"/>
            </p:cNvPicPr>
            <p:nvPr/>
          </p:nvPicPr>
          <p:blipFill>
            <a:blip r:embed="rId2"/>
            <a:stretch>
              <a:fillRect/>
            </a:stretch>
          </p:blipFill>
          <p:spPr>
            <a:xfrm>
              <a:off x="5203142" y="927102"/>
              <a:ext cx="1694126" cy="1694126"/>
            </a:xfrm>
            <a:prstGeom prst="rect">
              <a:avLst/>
            </a:prstGeom>
          </p:spPr>
        </p:pic>
        <p:sp>
          <p:nvSpPr>
            <p:cNvPr id="27" name="矩形 26"/>
            <p:cNvSpPr/>
            <p:nvPr/>
          </p:nvSpPr>
          <p:spPr>
            <a:xfrm>
              <a:off x="5265396" y="604176"/>
              <a:ext cx="1330960" cy="398780"/>
            </a:xfrm>
            <a:prstGeom prst="rect">
              <a:avLst/>
            </a:prstGeom>
          </p:spPr>
          <p:txBody>
            <a:bodyPr wrap="none">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Angular+</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35" name="组合 34"/>
          <p:cNvGrpSpPr/>
          <p:nvPr/>
        </p:nvGrpSpPr>
        <p:grpSpPr>
          <a:xfrm>
            <a:off x="7159179" y="4649145"/>
            <a:ext cx="1486981" cy="1831485"/>
            <a:chOff x="7159179" y="4197059"/>
            <a:chExt cx="1486981" cy="1831485"/>
          </a:xfrm>
        </p:grpSpPr>
        <p:pic>
          <p:nvPicPr>
            <p:cNvPr id="16" name="图片 15"/>
            <p:cNvPicPr>
              <a:picLocks noChangeAspect="1"/>
            </p:cNvPicPr>
            <p:nvPr/>
          </p:nvPicPr>
          <p:blipFill>
            <a:blip r:embed="rId3"/>
            <a:stretch>
              <a:fillRect/>
            </a:stretch>
          </p:blipFill>
          <p:spPr>
            <a:xfrm>
              <a:off x="7159179" y="4197059"/>
              <a:ext cx="1486981" cy="1479934"/>
            </a:xfrm>
            <a:prstGeom prst="rect">
              <a:avLst/>
            </a:prstGeom>
          </p:spPr>
        </p:pic>
        <p:sp>
          <p:nvSpPr>
            <p:cNvPr id="28" name="矩形 27"/>
            <p:cNvSpPr/>
            <p:nvPr/>
          </p:nvSpPr>
          <p:spPr>
            <a:xfrm>
              <a:off x="7473315" y="5628434"/>
              <a:ext cx="737381" cy="400110"/>
            </a:xfrm>
            <a:prstGeom prst="rect">
              <a:avLst/>
            </a:prstGeom>
          </p:spPr>
          <p:txBody>
            <a:bodyPr wrap="none">
              <a:spAutoFit/>
            </a:bodyPr>
            <a:lstStyle/>
            <a:p>
              <a:pPr marL="121920" lvl="1" indent="-121920">
                <a:buFont typeface="Arial" panose="020B0604020202020204" pitchFamily="34" charset="0"/>
                <a:buChar char="•"/>
              </a:pPr>
              <a:r>
                <a:rPr lang="en-US" altLang="zh-CN" sz="2000" dirty="0">
                  <a:solidFill>
                    <a:schemeClr val="tx1">
                      <a:lumMod val="65000"/>
                      <a:lumOff val="35000"/>
                    </a:schemeClr>
                  </a:solidFill>
                </a:rPr>
                <a:t>Vue</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36" name="组合 35"/>
          <p:cNvGrpSpPr/>
          <p:nvPr/>
        </p:nvGrpSpPr>
        <p:grpSpPr>
          <a:xfrm>
            <a:off x="2469772" y="4525929"/>
            <a:ext cx="3487839" cy="1954701"/>
            <a:chOff x="2469772" y="4073843"/>
            <a:chExt cx="3487839" cy="1954701"/>
          </a:xfrm>
        </p:grpSpPr>
        <p:pic>
          <p:nvPicPr>
            <p:cNvPr id="14" name="图片 13"/>
            <p:cNvPicPr>
              <a:picLocks noChangeAspect="1"/>
            </p:cNvPicPr>
            <p:nvPr/>
          </p:nvPicPr>
          <p:blipFill>
            <a:blip r:embed="rId4"/>
            <a:stretch>
              <a:fillRect/>
            </a:stretch>
          </p:blipFill>
          <p:spPr>
            <a:xfrm>
              <a:off x="2469772" y="4073843"/>
              <a:ext cx="3487839" cy="1831115"/>
            </a:xfrm>
            <a:prstGeom prst="rect">
              <a:avLst/>
            </a:prstGeom>
          </p:spPr>
        </p:pic>
        <p:sp>
          <p:nvSpPr>
            <p:cNvPr id="29" name="矩形 28"/>
            <p:cNvSpPr/>
            <p:nvPr/>
          </p:nvSpPr>
          <p:spPr>
            <a:xfrm>
              <a:off x="3712239" y="5628434"/>
              <a:ext cx="912109" cy="400110"/>
            </a:xfrm>
            <a:prstGeom prst="rect">
              <a:avLst/>
            </a:prstGeom>
          </p:spPr>
          <p:txBody>
            <a:bodyPr wrap="none">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rPr>
                <a:t>React</a:t>
              </a:r>
              <a:endParaRPr lang="en-US" altLang="zh-CN" sz="2000" dirty="0">
                <a:solidFill>
                  <a:schemeClr val="tx1">
                    <a:lumMod val="65000"/>
                    <a:lumOff val="35000"/>
                  </a:schemeClr>
                </a:solidFill>
                <a:sym typeface="Arial" panose="020B0604020202020204" pitchFamily="34" charset="0"/>
              </a:endParaRPr>
            </a:p>
          </p:txBody>
        </p:sp>
      </p:grpSp>
      <p:sp>
        <p:nvSpPr>
          <p:cNvPr id="31" name="箭头: 下 30"/>
          <p:cNvSpPr/>
          <p:nvPr/>
        </p:nvSpPr>
        <p:spPr>
          <a:xfrm rot="10800000">
            <a:off x="5994609" y="3038124"/>
            <a:ext cx="112363" cy="532258"/>
          </a:xfrm>
          <a:prstGeom prst="downArrow">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p:cNvSpPr/>
          <p:nvPr/>
        </p:nvSpPr>
        <p:spPr>
          <a:xfrm rot="18053731">
            <a:off x="6821164" y="4379526"/>
            <a:ext cx="112624" cy="573605"/>
          </a:xfrm>
          <a:prstGeom prst="downArrow">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2"/>
          <p:cNvSpPr/>
          <p:nvPr/>
        </p:nvSpPr>
        <p:spPr>
          <a:xfrm rot="3406269">
            <a:off x="5170879" y="4402057"/>
            <a:ext cx="112624" cy="573605"/>
          </a:xfrm>
          <a:prstGeom prst="downArrow">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094" y="3653467"/>
            <a:ext cx="1048222" cy="1048222"/>
          </a:xfrm>
          <a:prstGeom prst="rect">
            <a:avLst/>
          </a:prstGeom>
        </p:spPr>
      </p:pic>
      <p:sp>
        <p:nvSpPr>
          <p:cNvPr id="37" name="矩形 36"/>
          <p:cNvSpPr/>
          <p:nvPr/>
        </p:nvSpPr>
        <p:spPr>
          <a:xfrm>
            <a:off x="466111" y="377370"/>
            <a:ext cx="3057247" cy="584775"/>
          </a:xfrm>
          <a:prstGeom prst="rect">
            <a:avLst/>
          </a:prstGeom>
        </p:spPr>
        <p:txBody>
          <a:bodyPr wrap="none">
            <a:spAutoFit/>
          </a:bodyPr>
          <a:lstStyle/>
          <a:p>
            <a:r>
              <a:rPr lang="zh-CN" altLang="en-US" sz="3200" b="1" dirty="0">
                <a:solidFill>
                  <a:srgbClr val="06324B"/>
                </a:solidFill>
              </a:rPr>
              <a:t>框架之三足鼎立</a:t>
            </a:r>
            <a:endParaRPr lang="nl-NL" altLang="zh-CN" sz="3200" b="1" dirty="0">
              <a:solidFill>
                <a:srgbClr val="06324B"/>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heel(1)">
                                      <p:cBhvr>
                                        <p:cTn id="20" dur="500"/>
                                        <p:tgtEl>
                                          <p:spTgt spid="3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2500"/>
                            </p:stCondLst>
                            <p:childTnLst>
                              <p:par>
                                <p:cTn id="26" presetID="21" presetClass="entr" presetSubtype="1"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500"/>
                                        <p:tgtEl>
                                          <p:spTgt spid="35"/>
                                        </p:tgtEl>
                                      </p:cBhvr>
                                    </p:animEffect>
                                  </p:childTnLst>
                                </p:cTn>
                              </p:par>
                            </p:childTnLst>
                          </p:cTn>
                        </p:par>
                        <p:par>
                          <p:cTn id="29" fill="hold">
                            <p:stCondLst>
                              <p:cond delay="3000"/>
                            </p:stCondLst>
                            <p:childTnLst>
                              <p:par>
                                <p:cTn id="30" presetID="22" presetClass="entr" presetSubtype="2"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right)">
                                      <p:cBhvr>
                                        <p:cTn id="32" dur="500"/>
                                        <p:tgtEl>
                                          <p:spTgt spid="33"/>
                                        </p:tgtEl>
                                      </p:cBhvr>
                                    </p:animEffect>
                                  </p:childTnLst>
                                </p:cTn>
                              </p:par>
                            </p:childTnLst>
                          </p:cTn>
                        </p:par>
                        <p:par>
                          <p:cTn id="33" fill="hold">
                            <p:stCondLst>
                              <p:cond delay="3500"/>
                            </p:stCondLst>
                            <p:childTnLst>
                              <p:par>
                                <p:cTn id="34" presetID="21" presetClass="entr" presetSubtype="1"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heel(1)">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2700000">
            <a:off x="6014900" y="2595106"/>
            <a:ext cx="3311716" cy="3131200"/>
          </a:xfrm>
          <a:prstGeom prst="rect">
            <a:avLst/>
          </a:prstGeom>
          <a:solidFill>
            <a:schemeClr val="accent2"/>
          </a:solidFill>
          <a:ln w="50800">
            <a:solidFill>
              <a:schemeClr val="accent2"/>
            </a:solidFill>
          </a:ln>
          <a:effectLst>
            <a:outerShdw blurRad="50800" dist="38100" dir="5400000" algn="t" rotWithShape="0">
              <a:srgbClr val="313EB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66111" y="377370"/>
            <a:ext cx="3711272" cy="584775"/>
          </a:xfrm>
          <a:prstGeom prst="rect">
            <a:avLst/>
          </a:prstGeom>
        </p:spPr>
        <p:txBody>
          <a:bodyPr wrap="none">
            <a:spAutoFit/>
          </a:bodyPr>
          <a:lstStyle/>
          <a:p>
            <a:r>
              <a:rPr lang="zh-CN" altLang="en-US" sz="3200" b="1" dirty="0">
                <a:solidFill>
                  <a:srgbClr val="06324B"/>
                </a:solidFill>
              </a:rPr>
              <a:t>实践应用之</a:t>
            </a:r>
            <a:r>
              <a:rPr lang="en-US" altLang="zh-CN" sz="3200" b="1" dirty="0">
                <a:solidFill>
                  <a:srgbClr val="06324B"/>
                </a:solidFill>
              </a:rPr>
              <a:t>Angular</a:t>
            </a:r>
            <a:endParaRPr lang="nl-NL" altLang="zh-CN" sz="3200" b="1" dirty="0">
              <a:solidFill>
                <a:srgbClr val="06324B"/>
              </a:solidFill>
            </a:endParaRPr>
          </a:p>
        </p:txBody>
      </p:sp>
      <p:sp>
        <p:nvSpPr>
          <p:cNvPr id="6" name="矩形 5"/>
          <p:cNvSpPr/>
          <p:nvPr/>
        </p:nvSpPr>
        <p:spPr>
          <a:xfrm rot="2700000">
            <a:off x="2314900" y="2147095"/>
            <a:ext cx="3142134" cy="3142134"/>
          </a:xfrm>
          <a:prstGeom prst="rect">
            <a:avLst/>
          </a:prstGeom>
          <a:solidFill>
            <a:schemeClr val="accent2"/>
          </a:solidFill>
          <a:ln w="50800">
            <a:solidFill>
              <a:schemeClr val="accent2"/>
            </a:solidFill>
          </a:ln>
          <a:effectLst>
            <a:outerShdw blurRad="50800" dist="38100" dir="10500000" algn="tr" rotWithShape="0">
              <a:srgbClr val="313EB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rot="2700000">
            <a:off x="2637429" y="2081794"/>
            <a:ext cx="3400795" cy="3400795"/>
          </a:xfrm>
          <a:prstGeom prst="rect">
            <a:avLst/>
          </a:prstGeom>
          <a:solidFill>
            <a:schemeClr val="bg1"/>
          </a:solidFill>
          <a:ln w="50800">
            <a:solidFill>
              <a:srgbClr val="063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2700000">
            <a:off x="5954943" y="2081794"/>
            <a:ext cx="3400795" cy="3400795"/>
          </a:xfrm>
          <a:prstGeom prst="rect">
            <a:avLst/>
          </a:prstGeom>
          <a:solidFill>
            <a:schemeClr val="bg1"/>
          </a:solidFill>
          <a:ln w="50800">
            <a:solidFill>
              <a:srgbClr val="063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3690156" y="2538842"/>
            <a:ext cx="800219" cy="461665"/>
          </a:xfrm>
          <a:prstGeom prst="rect">
            <a:avLst/>
          </a:prstGeom>
        </p:spPr>
        <p:txBody>
          <a:bodyPr wrap="none">
            <a:spAutoFit/>
          </a:bodyPr>
          <a:lstStyle/>
          <a:p>
            <a:pPr algn="ctr"/>
            <a:r>
              <a:rPr lang="zh-CN" altLang="en-US" sz="2400" b="1" dirty="0">
                <a:solidFill>
                  <a:srgbClr val="06324B"/>
                </a:solidFill>
              </a:rPr>
              <a:t>语言</a:t>
            </a:r>
          </a:p>
        </p:txBody>
      </p:sp>
      <p:sp>
        <p:nvSpPr>
          <p:cNvPr id="10" name="矩形 9"/>
          <p:cNvSpPr/>
          <p:nvPr/>
        </p:nvSpPr>
        <p:spPr>
          <a:xfrm>
            <a:off x="3045618" y="3011323"/>
            <a:ext cx="2016143" cy="738664"/>
          </a:xfrm>
          <a:prstGeom prst="rect">
            <a:avLst/>
          </a:prstGeom>
        </p:spPr>
        <p:txBody>
          <a:bodyPr wrap="square">
            <a:spAutoFit/>
            <a:scene3d>
              <a:camera prst="orthographicFront"/>
              <a:lightRig rig="threePt" dir="t"/>
            </a:scene3d>
            <a:sp3d contourW="12700"/>
          </a:bodyPr>
          <a:lstStyle/>
          <a:p>
            <a:pPr>
              <a:lnSpc>
                <a:spcPct val="150000"/>
              </a:lnSpc>
            </a:pPr>
            <a:r>
              <a:rPr lang="en-US" altLang="zh-CN" sz="2800" dirty="0" err="1">
                <a:solidFill>
                  <a:srgbClr val="06324B"/>
                </a:solidFill>
                <a:latin typeface="微软雅黑" panose="020B0503020204020204" charset="-122"/>
                <a:ea typeface="微软雅黑" panose="020B0503020204020204" charset="-122"/>
                <a:cs typeface="微软雅黑" panose="020B0503020204020204" charset="-122"/>
              </a:rPr>
              <a:t>TypeScript</a:t>
            </a:r>
            <a:endParaRPr lang="en-US" altLang="zh-CN" sz="2800" dirty="0">
              <a:solidFill>
                <a:srgbClr val="06324B"/>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7533004" y="2538842"/>
            <a:ext cx="800219" cy="461665"/>
          </a:xfrm>
          <a:prstGeom prst="rect">
            <a:avLst/>
          </a:prstGeom>
        </p:spPr>
        <p:txBody>
          <a:bodyPr wrap="none">
            <a:spAutoFit/>
          </a:bodyPr>
          <a:lstStyle/>
          <a:p>
            <a:pPr algn="ctr"/>
            <a:r>
              <a:rPr lang="zh-CN" altLang="en-US" sz="2400" b="1" dirty="0">
                <a:solidFill>
                  <a:srgbClr val="06324B"/>
                </a:solidFill>
              </a:rPr>
              <a:t>框架</a:t>
            </a:r>
          </a:p>
        </p:txBody>
      </p:sp>
      <p:sp>
        <p:nvSpPr>
          <p:cNvPr id="12" name="矩形 11"/>
          <p:cNvSpPr/>
          <p:nvPr/>
        </p:nvSpPr>
        <p:spPr>
          <a:xfrm>
            <a:off x="6905106" y="3011323"/>
            <a:ext cx="2440062" cy="738664"/>
          </a:xfrm>
          <a:prstGeom prst="rect">
            <a:avLst/>
          </a:prstGeom>
        </p:spPr>
        <p:txBody>
          <a:bodyPr wrap="square">
            <a:spAutoFit/>
            <a:scene3d>
              <a:camera prst="orthographicFront"/>
              <a:lightRig rig="threePt" dir="t"/>
            </a:scene3d>
            <a:sp3d contourW="12700"/>
          </a:bodyPr>
          <a:lstStyle/>
          <a:p>
            <a:pPr lvl="0">
              <a:lnSpc>
                <a:spcPct val="150000"/>
              </a:lnSpc>
              <a:defRPr/>
            </a:pPr>
            <a:r>
              <a:rPr lang="en-US" altLang="zh-CN" sz="2800" dirty="0">
                <a:solidFill>
                  <a:srgbClr val="06324B"/>
                </a:solidFill>
                <a:latin typeface="微软雅黑" panose="020B0503020204020204" charset="-122"/>
                <a:ea typeface="微软雅黑" panose="020B0503020204020204" charset="-122"/>
                <a:cs typeface="微软雅黑" panose="020B0503020204020204" charset="-122"/>
              </a:rPr>
              <a:t>Angular</a:t>
            </a:r>
            <a:r>
              <a:rPr lang="zh-CN" altLang="en-US" sz="2800" dirty="0">
                <a:solidFill>
                  <a:srgbClr val="06324B"/>
                </a:solidFill>
                <a:latin typeface="微软雅黑" panose="020B0503020204020204" charset="-122"/>
                <a:ea typeface="微软雅黑" panose="020B0503020204020204" charset="-122"/>
                <a:cs typeface="微软雅黑" panose="020B0503020204020204" charset="-122"/>
              </a:rPr>
              <a:t> </a:t>
            </a:r>
            <a:r>
              <a:rPr lang="en-US" altLang="zh-CN" sz="2800" dirty="0">
                <a:solidFill>
                  <a:srgbClr val="06324B"/>
                </a:solidFill>
                <a:latin typeface="微软雅黑" panose="020B0503020204020204" charset="-122"/>
                <a:ea typeface="微软雅黑" panose="020B0503020204020204" charset="-122"/>
                <a:cs typeface="微软雅黑" panose="020B0503020204020204" charset="-122"/>
              </a:rPr>
              <a:t>2.X+</a:t>
            </a:r>
          </a:p>
        </p:txBody>
      </p:sp>
      <p:sp>
        <p:nvSpPr>
          <p:cNvPr id="14" name="矩形 13"/>
          <p:cNvSpPr/>
          <p:nvPr/>
        </p:nvSpPr>
        <p:spPr>
          <a:xfrm rot="2700000">
            <a:off x="5459793" y="3242897"/>
            <a:ext cx="1056182" cy="1056182"/>
          </a:xfrm>
          <a:prstGeom prst="rect">
            <a:avLst/>
          </a:prstGeom>
          <a:solidFill>
            <a:srgbClr val="06324B"/>
          </a:solidFill>
          <a:ln w="50800">
            <a:solidFill>
              <a:srgbClr val="06324B"/>
            </a:solidFill>
          </a:ln>
          <a:effectLst>
            <a:outerShdw blurRad="76200" dist="38100" dir="5400000" algn="t" rotWithShape="0">
              <a:srgbClr val="06324B">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      </a:t>
            </a:r>
          </a:p>
        </p:txBody>
      </p:sp>
      <p:sp>
        <p:nvSpPr>
          <p:cNvPr id="15" name="右箭头 2"/>
          <p:cNvSpPr/>
          <p:nvPr/>
        </p:nvSpPr>
        <p:spPr>
          <a:xfrm>
            <a:off x="5735250" y="3645852"/>
            <a:ext cx="505268" cy="25027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2"/>
          <a:stretch>
            <a:fillRect/>
          </a:stretch>
        </p:blipFill>
        <p:spPr>
          <a:xfrm>
            <a:off x="7331410" y="3901920"/>
            <a:ext cx="1203405" cy="1231804"/>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69" y="3991382"/>
            <a:ext cx="1048222" cy="104822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up)">
                                      <p:cBhvr>
                                        <p:cTn id="27" dur="500"/>
                                        <p:tgtEl>
                                          <p:spTgt spid="9"/>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childTnLst>
                          </p:cTn>
                        </p:par>
                        <p:par>
                          <p:cTn id="33" fill="hold">
                            <p:stCondLst>
                              <p:cond delay="3000"/>
                            </p:stCondLst>
                            <p:childTnLst>
                              <p:par>
                                <p:cTn id="34" presetID="14" presetClass="entr" presetSubtype="1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par>
                          <p:cTn id="37" fill="hold">
                            <p:stCondLst>
                              <p:cond delay="3500"/>
                            </p:stCondLst>
                            <p:childTnLst>
                              <p:par>
                                <p:cTn id="38" presetID="12" presetClass="entr" presetSubtype="4"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p:tgtEl>
                                          <p:spTgt spid="11"/>
                                        </p:tgtEl>
                                        <p:attrNameLst>
                                          <p:attrName>ppt_y</p:attrName>
                                        </p:attrNameLst>
                                      </p:cBhvr>
                                      <p:tavLst>
                                        <p:tav tm="0">
                                          <p:val>
                                            <p:strVal val="#ppt_y+#ppt_h*1.125000"/>
                                          </p:val>
                                        </p:tav>
                                        <p:tav tm="100000">
                                          <p:val>
                                            <p:strVal val="#ppt_y"/>
                                          </p:val>
                                        </p:tav>
                                      </p:tavLst>
                                    </p:anim>
                                    <p:animEffect transition="in" filter="wipe(up)">
                                      <p:cBhvr>
                                        <p:cTn id="41" dur="500"/>
                                        <p:tgtEl>
                                          <p:spTgt spid="11"/>
                                        </p:tgtEl>
                                      </p:cBhvr>
                                    </p:animEffect>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p:tgtEl>
                                          <p:spTgt spid="12"/>
                                        </p:tgtEl>
                                        <p:attrNameLst>
                                          <p:attrName>ppt_y</p:attrName>
                                        </p:attrNameLst>
                                      </p:cBhvr>
                                      <p:tavLst>
                                        <p:tav tm="0">
                                          <p:val>
                                            <p:strVal val="#ppt_y+#ppt_h*1.125000"/>
                                          </p:val>
                                        </p:tav>
                                        <p:tav tm="100000">
                                          <p:val>
                                            <p:strVal val="#ppt_y"/>
                                          </p:val>
                                        </p:tav>
                                      </p:tavLst>
                                    </p:anim>
                                    <p:animEffect transition="in" filter="wipe(up)">
                                      <p:cBhvr>
                                        <p:cTn id="46" dur="500"/>
                                        <p:tgtEl>
                                          <p:spTgt spid="12"/>
                                        </p:tgtEl>
                                      </p:cBhvr>
                                    </p:animEffect>
                                  </p:childTnLst>
                                </p:cTn>
                              </p:par>
                            </p:childTnLst>
                          </p:cTn>
                        </p:par>
                        <p:par>
                          <p:cTn id="47" fill="hold">
                            <p:stCondLst>
                              <p:cond delay="4500"/>
                            </p:stCondLst>
                            <p:childTnLst>
                              <p:par>
                                <p:cTn id="48" presetID="14" presetClass="entr" presetSubtype="1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randombar(horizontal)">
                                      <p:cBhvr>
                                        <p:cTn id="50" dur="500"/>
                                        <p:tgtEl>
                                          <p:spTgt spid="1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linds(horizontal)">
                                      <p:cBhvr>
                                        <p:cTn id="56" dur="500"/>
                                        <p:tgtEl>
                                          <p:spTgt spid="4"/>
                                        </p:tgtEl>
                                      </p:cBhvr>
                                    </p:animEffect>
                                  </p:childTnLst>
                                </p:cTn>
                              </p:par>
                            </p:childTnLst>
                          </p:cTn>
                        </p:par>
                        <p:par>
                          <p:cTn id="57" fill="hold">
                            <p:stCondLst>
                              <p:cond delay="5000"/>
                            </p:stCondLst>
                            <p:childTnLst>
                              <p:par>
                                <p:cTn id="58" presetID="14" presetClass="entr" presetSubtype="1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randombar(horizontal)">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bldLvl="0" animBg="1"/>
      <p:bldP spid="7" grpId="0" bldLvl="0" animBg="1"/>
      <p:bldP spid="8" grpId="0" bldLvl="0" animBg="1"/>
      <p:bldP spid="9" grpId="0"/>
      <p:bldP spid="10" grpId="0"/>
      <p:bldP spid="11" grpId="0"/>
      <p:bldP spid="12" grpId="0"/>
      <p:bldP spid="14" grpId="0" bldLvl="0" animBg="1"/>
      <p:bldP spid="15"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三、Angular 能干什么？</a:t>
            </a:r>
          </a:p>
        </p:txBody>
      </p:sp>
      <p:pic>
        <p:nvPicPr>
          <p:cNvPr id="4" name="内容占位符 3"/>
          <p:cNvPicPr>
            <a:picLocks noGrp="1" noChangeAspect="1"/>
          </p:cNvPicPr>
          <p:nvPr>
            <p:ph idx="1"/>
          </p:nvPr>
        </p:nvPicPr>
        <p:blipFill>
          <a:blip r:embed="rId3"/>
          <a:stretch>
            <a:fillRect/>
          </a:stretch>
        </p:blipFill>
        <p:spPr>
          <a:xfrm>
            <a:off x="1460500" y="1610360"/>
            <a:ext cx="8380095" cy="4242435"/>
          </a:xfrm>
          <a:prstGeom prst="rect">
            <a:avLst/>
          </a:prstGeom>
        </p:spPr>
      </p:pic>
    </p:spTree>
    <p:custDataLst>
      <p:tags r:id="rId1"/>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四、Angular、Vue、React 对比</a:t>
            </a:r>
          </a:p>
        </p:txBody>
      </p:sp>
      <p:pic>
        <p:nvPicPr>
          <p:cNvPr id="4" name="内容占位符 3"/>
          <p:cNvPicPr>
            <a:picLocks noGrp="1" noChangeAspect="1"/>
          </p:cNvPicPr>
          <p:nvPr>
            <p:ph idx="1"/>
          </p:nvPr>
        </p:nvPicPr>
        <p:blipFill>
          <a:blip r:embed="rId3"/>
          <a:stretch>
            <a:fillRect/>
          </a:stretch>
        </p:blipFill>
        <p:spPr>
          <a:xfrm>
            <a:off x="892175" y="1273810"/>
            <a:ext cx="10819765" cy="5513705"/>
          </a:xfrm>
          <a:prstGeom prst="rect">
            <a:avLst/>
          </a:prstGeom>
        </p:spPr>
      </p:pic>
    </p:spTree>
    <p:custDataLst>
      <p:tags r:id="rId1"/>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五、Angular开发工具介绍</a:t>
            </a:r>
          </a:p>
        </p:txBody>
      </p:sp>
      <p:sp>
        <p:nvSpPr>
          <p:cNvPr id="3" name="内容占位符 2"/>
          <p:cNvSpPr>
            <a:spLocks noGrp="1"/>
          </p:cNvSpPr>
          <p:nvPr>
            <p:ph idx="1"/>
          </p:nvPr>
        </p:nvSpPr>
        <p:spPr>
          <a:xfrm>
            <a:off x="669882" y="1280760"/>
            <a:ext cx="10852237" cy="5041355"/>
          </a:xfrm>
        </p:spPr>
        <p:txBody>
          <a:bodyPr>
            <a:scene3d>
              <a:camera prst="orthographicFront"/>
              <a:lightRig rig="threePt" dir="t"/>
            </a:scene3d>
          </a:bodyPr>
          <a:lstStyle/>
          <a:p>
            <a:r>
              <a:rPr lang="zh-CN" altLang="en-US">
                <a:solidFill>
                  <a:schemeClr val="tx1"/>
                </a:solidFill>
                <a:effectLst>
                  <a:outerShdw blurRad="38100" dist="19050" dir="2700000" algn="tl" rotWithShape="0">
                    <a:schemeClr val="dk1">
                      <a:alpha val="40000"/>
                    </a:schemeClr>
                  </a:outerShdw>
                </a:effectLst>
              </a:rPr>
              <a:t>1.Webstorm</a:t>
            </a:r>
          </a:p>
          <a:p>
            <a:r>
              <a:rPr lang="zh-CN" altLang="en-US">
                <a:solidFill>
                  <a:schemeClr val="tx1"/>
                </a:solidFill>
                <a:effectLst>
                  <a:outerShdw blurRad="38100" dist="19050" dir="2700000" algn="tl" rotWithShape="0">
                    <a:schemeClr val="dk1">
                      <a:alpha val="40000"/>
                    </a:schemeClr>
                  </a:outerShdw>
                </a:effectLst>
              </a:rPr>
              <a:t>2.Visual Studio Code</a:t>
            </a:r>
          </a:p>
          <a:p>
            <a:pPr marL="0" indent="0">
              <a:buNone/>
            </a:pPr>
            <a:r>
              <a:rPr lang="zh-CN" altLang="en-US">
                <a:solidFill>
                  <a:schemeClr val="tx1"/>
                </a:solidFill>
                <a:effectLst>
                  <a:outerShdw blurRad="38100" dist="19050" dir="2700000" algn="tl" rotWithShape="0">
                    <a:schemeClr val="dk1">
                      <a:alpha val="40000"/>
                    </a:schemeClr>
                  </a:outerShdw>
                </a:effectLst>
              </a:rPr>
              <a:t>  https://code.visualstudio.com/</a:t>
            </a:r>
          </a:p>
        </p:txBody>
      </p:sp>
      <p:pic>
        <p:nvPicPr>
          <p:cNvPr id="4" name="图片 3"/>
          <p:cNvPicPr>
            <a:picLocks noChangeAspect="1"/>
          </p:cNvPicPr>
          <p:nvPr/>
        </p:nvPicPr>
        <p:blipFill>
          <a:blip r:embed="rId3"/>
          <a:stretch>
            <a:fillRect/>
          </a:stretch>
        </p:blipFill>
        <p:spPr>
          <a:xfrm>
            <a:off x="1021715" y="2891155"/>
            <a:ext cx="10210165" cy="4177665"/>
          </a:xfrm>
          <a:prstGeom prst="rect">
            <a:avLst/>
          </a:prstGeom>
        </p:spPr>
      </p:pic>
    </p:spTree>
    <p:custDataLst>
      <p:tags r:id="rId1"/>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二、Angular安装、创建项目、 目录结构介绍、创建组件</a:t>
            </a:r>
          </a:p>
        </p:txBody>
      </p:sp>
      <p:sp>
        <p:nvSpPr>
          <p:cNvPr id="3" name="内容占位符 2"/>
          <p:cNvSpPr>
            <a:spLocks noGrp="1"/>
          </p:cNvSpPr>
          <p:nvPr>
            <p:ph idx="1"/>
          </p:nvPr>
        </p:nvSpPr>
        <p:spPr/>
        <p:txBody>
          <a:bodyPr>
            <a:scene3d>
              <a:camera prst="orthographicFront"/>
              <a:lightRig rig="threePt" dir="t"/>
            </a:scene3d>
          </a:bodyPr>
          <a:lstStyle/>
          <a:p>
            <a:pPr marL="0" indent="0">
              <a:buNone/>
            </a:pPr>
            <a:r>
              <a:rPr lang="zh-CN" altLang="en-US" sz="2400" dirty="0">
                <a:solidFill>
                  <a:schemeClr val="tx1"/>
                </a:solidFill>
                <a:effectLst>
                  <a:outerShdw blurRad="38100" dist="19050" dir="2700000" algn="tl" rotWithShape="0">
                    <a:schemeClr val="dk1">
                      <a:alpha val="40000"/>
                    </a:schemeClr>
                  </a:outerShdw>
                </a:effectLst>
              </a:rPr>
              <a:t>一、安装最新版本的 node</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js</a:t>
            </a:r>
          </a:p>
          <a:p>
            <a:r>
              <a:rPr lang="zh-CN" altLang="en-US" sz="2400" dirty="0">
                <a:solidFill>
                  <a:schemeClr val="tx1"/>
                </a:solidFill>
                <a:effectLst>
                  <a:outerShdw blurRad="38100" dist="19050" dir="2700000" algn="tl" rotWithShape="0">
                    <a:schemeClr val="dk1">
                      <a:alpha val="40000"/>
                    </a:schemeClr>
                  </a:outerShdw>
                </a:effectLst>
              </a:rPr>
              <a:t>注意：请先在终端/控制台窗口中运行命令 </a:t>
            </a:r>
            <a:r>
              <a:rPr lang="zh-CN" altLang="en-US" sz="2400" dirty="0">
                <a:solidFill>
                  <a:srgbClr val="FF0000"/>
                </a:solidFill>
                <a:effectLst>
                  <a:outerShdw blurRad="38100" dist="19050" dir="2700000" algn="tl" rotWithShape="0">
                    <a:schemeClr val="dk1">
                      <a:alpha val="40000"/>
                    </a:schemeClr>
                  </a:outerShdw>
                </a:effectLst>
              </a:rPr>
              <a:t>node -v </a:t>
            </a:r>
            <a:r>
              <a:rPr lang="zh-CN" altLang="en-US" sz="2400" dirty="0">
                <a:solidFill>
                  <a:schemeClr val="tx1"/>
                </a:solidFill>
                <a:effectLst>
                  <a:outerShdw blurRad="38100" dist="19050" dir="2700000" algn="tl" rotWithShape="0">
                    <a:schemeClr val="dk1">
                      <a:alpha val="40000"/>
                    </a:schemeClr>
                  </a:outerShdw>
                </a:effectLst>
              </a:rPr>
              <a:t>和 </a:t>
            </a:r>
            <a:r>
              <a:rPr lang="zh-CN" altLang="en-US" sz="2400" dirty="0">
                <a:solidFill>
                  <a:srgbClr val="FF0000"/>
                </a:solidFill>
                <a:effectLst>
                  <a:outerShdw blurRad="38100" dist="19050" dir="2700000" algn="tl" rotWithShape="0">
                    <a:schemeClr val="dk1">
                      <a:alpha val="40000"/>
                    </a:schemeClr>
                  </a:outerShdw>
                </a:effectLst>
              </a:rPr>
              <a:t>npm -v</a:t>
            </a:r>
            <a:r>
              <a:rPr lang="zh-CN" altLang="en-US" sz="2400" dirty="0">
                <a:solidFill>
                  <a:schemeClr val="tx1"/>
                </a:solidFill>
                <a:effectLst>
                  <a:outerShdw blurRad="38100" dist="19050" dir="2700000" algn="tl" rotWithShape="0">
                    <a:schemeClr val="dk1">
                      <a:alpha val="40000"/>
                    </a:schemeClr>
                  </a:outerShdw>
                </a:effectLst>
              </a:rPr>
              <a:t>， 来验证一下你正在运行node 6.9.x 和 npm 3.x.x 以上的版本。 更老的版本可能会出现错误，更新的版本则没问题</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二、TypeScript 介绍</a:t>
            </a:r>
          </a:p>
        </p:txBody>
      </p:sp>
      <p:pic>
        <p:nvPicPr>
          <p:cNvPr id="4" name="内容占位符 3"/>
          <p:cNvPicPr>
            <a:picLocks noGrp="1" noChangeAspect="1"/>
          </p:cNvPicPr>
          <p:nvPr>
            <p:ph idx="1"/>
          </p:nvPr>
        </p:nvPicPr>
        <p:blipFill>
          <a:blip r:embed="rId3"/>
          <a:stretch>
            <a:fillRect/>
          </a:stretch>
        </p:blipFill>
        <p:spPr>
          <a:xfrm>
            <a:off x="1697355" y="1428750"/>
            <a:ext cx="8228965" cy="4007485"/>
          </a:xfrm>
          <a:prstGeom prst="rect">
            <a:avLst/>
          </a:prstGeo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effectLst>
                  <a:outerShdw blurRad="38100" dist="19050" dir="2700000" algn="tl" rotWithShape="0">
                    <a:schemeClr val="dk1">
                      <a:alpha val="40000"/>
                    </a:schemeClr>
                  </a:outerShdw>
                </a:effectLst>
                <a:sym typeface="+mn-ea"/>
              </a:rPr>
              <a:t>二、全局安装 Angular CLI 脚手架工具(只需要安装一次)。</a:t>
            </a:r>
            <a:endParaRPr lang="zh-CN" altLang="en-US"/>
          </a:p>
        </p:txBody>
      </p:sp>
      <p:sp>
        <p:nvSpPr>
          <p:cNvPr id="3" name="内容占位符 2"/>
          <p:cNvSpPr>
            <a:spLocks noGrp="1"/>
          </p:cNvSpPr>
          <p:nvPr>
            <p:ph idx="1"/>
          </p:nvPr>
        </p:nvSpPr>
        <p:spPr>
          <a:xfrm>
            <a:off x="669925" y="1280795"/>
            <a:ext cx="11128375" cy="5041265"/>
          </a:xfrm>
        </p:spPr>
        <p:txBody>
          <a:bodyPr vert="horz" lIns="101600" tIns="0" rIns="82550" bIns="0" rtlCol="0">
            <a:noAutofit/>
            <a:scene3d>
              <a:camera prst="orthographicFront"/>
              <a:lightRig rig="threePt" dir="t"/>
            </a:scene3d>
          </a:bodyPr>
          <a:lstStyle/>
          <a:p>
            <a:pPr marL="0" lvl="0" indent="0" algn="l">
              <a:buClrTx/>
              <a:buSzTx/>
              <a:buNone/>
            </a:pPr>
            <a:r>
              <a:rPr sz="2400" dirty="0">
                <a:solidFill>
                  <a:schemeClr val="tx1"/>
                </a:solidFill>
                <a:effectLst>
                  <a:outerShdw blurRad="38100" dist="19050" dir="2700000" algn="tl" rotWithShape="0">
                    <a:schemeClr val="dk1">
                      <a:alpha val="40000"/>
                    </a:schemeClr>
                  </a:outerShdw>
                </a:effectLst>
                <a:sym typeface="+mn-ea"/>
              </a:rPr>
              <a:t>1. 使用 npm 命令安装</a:t>
            </a:r>
          </a:p>
          <a:p>
            <a:pPr lvl="0" algn="l">
              <a:buClrTx/>
              <a:buSzTx/>
            </a:pPr>
            <a:r>
              <a:rPr sz="2400" b="1" i="1" dirty="0">
                <a:solidFill>
                  <a:schemeClr val="tx1"/>
                </a:solidFill>
                <a:effectLst>
                  <a:outerShdw blurRad="38100" dist="19050" dir="2700000" algn="tl" rotWithShape="0">
                    <a:schemeClr val="dk1">
                      <a:alpha val="40000"/>
                    </a:schemeClr>
                  </a:outerShdw>
                </a:effectLst>
                <a:sym typeface="+mn-ea"/>
              </a:rPr>
              <a:t>npm install -g @angular/cli</a:t>
            </a:r>
          </a:p>
          <a:p>
            <a:pPr marL="0" lvl="0" indent="0" algn="l">
              <a:buClrTx/>
              <a:buSzTx/>
              <a:buNone/>
            </a:pPr>
            <a:r>
              <a:rPr sz="2400" dirty="0">
                <a:solidFill>
                  <a:schemeClr val="tx1"/>
                </a:solidFill>
                <a:effectLst>
                  <a:outerShdw blurRad="38100" dist="19050" dir="2700000" algn="tl" rotWithShape="0">
                    <a:schemeClr val="dk1">
                      <a:alpha val="40000"/>
                    </a:schemeClr>
                  </a:outerShdw>
                </a:effectLst>
                <a:sym typeface="+mn-ea"/>
              </a:rPr>
              <a:t>2. 安装 cnpm</a:t>
            </a:r>
          </a:p>
          <a:p>
            <a:pPr lvl="0" algn="l">
              <a:buClrTx/>
              <a:buSzTx/>
            </a:pPr>
            <a:r>
              <a:rPr sz="2400" dirty="0">
                <a:solidFill>
                  <a:schemeClr val="tx1"/>
                </a:solidFill>
                <a:effectLst>
                  <a:outerShdw blurRad="38100" dist="19050" dir="2700000" algn="tl" rotWithShape="0">
                    <a:schemeClr val="dk1">
                      <a:alpha val="40000"/>
                    </a:schemeClr>
                  </a:outerShdw>
                </a:effectLst>
                <a:sym typeface="+mn-ea"/>
              </a:rPr>
              <a:t>npm 可能安装失败建议先用 npm 安装一下 cnpm 用淘宝镜像安装</a:t>
            </a:r>
          </a:p>
          <a:p>
            <a:pPr lvl="0" algn="l">
              <a:buClrTx/>
              <a:buSzTx/>
            </a:pPr>
            <a:r>
              <a:rPr sz="2400" b="1" i="1" dirty="0">
                <a:solidFill>
                  <a:schemeClr val="tx1"/>
                </a:solidFill>
                <a:effectLst>
                  <a:outerShdw blurRad="38100" dist="19050" dir="2700000" algn="tl" rotWithShape="0">
                    <a:schemeClr val="dk1">
                      <a:alpha val="40000"/>
                    </a:schemeClr>
                  </a:outerShdw>
                </a:effectLst>
                <a:sym typeface="+mn-ea"/>
              </a:rPr>
              <a:t>npm install -g cnpm --registry=https://registry.npm.taobao.org</a:t>
            </a:r>
          </a:p>
          <a:p>
            <a:pPr marL="0" lvl="0" indent="0" algn="l">
              <a:buClrTx/>
              <a:buSzTx/>
              <a:buNone/>
            </a:pPr>
            <a:r>
              <a:rPr sz="2400" dirty="0">
                <a:solidFill>
                  <a:schemeClr val="tx1"/>
                </a:solidFill>
                <a:effectLst>
                  <a:outerShdw blurRad="38100" dist="19050" dir="2700000" algn="tl" rotWithShape="0">
                    <a:schemeClr val="dk1">
                      <a:alpha val="40000"/>
                    </a:schemeClr>
                  </a:outerShdw>
                </a:effectLst>
                <a:sym typeface="+mn-ea"/>
              </a:rPr>
              <a:t>3. 使用 cnpm 命令安装</a:t>
            </a:r>
          </a:p>
          <a:p>
            <a:pPr lvl="0" algn="l">
              <a:buClrTx/>
              <a:buSzTx/>
            </a:pPr>
            <a:r>
              <a:rPr sz="2400" b="1" i="1" dirty="0">
                <a:solidFill>
                  <a:schemeClr val="tx1"/>
                </a:solidFill>
                <a:effectLst>
                  <a:outerShdw blurRad="38100" dist="19050" dir="2700000" algn="tl" rotWithShape="0">
                    <a:schemeClr val="dk1">
                      <a:alpha val="40000"/>
                    </a:schemeClr>
                  </a:outerShdw>
                </a:effectLst>
                <a:sym typeface="+mn-ea"/>
              </a:rPr>
              <a:t>cnpm install -g @angular/cli</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38" y="728663"/>
            <a:ext cx="473392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0506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effectLst>
                  <a:outerShdw blurRad="38100" dist="19050" dir="2700000" algn="tl" rotWithShape="0">
                    <a:schemeClr val="dk1">
                      <a:alpha val="40000"/>
                    </a:schemeClr>
                  </a:outerShdw>
                </a:effectLst>
                <a:sym typeface="+mn-ea"/>
              </a:rPr>
              <a:t>三、创建项目</a:t>
            </a:r>
            <a:endParaRPr lang="zh-CN" altLang="en-US"/>
          </a:p>
        </p:txBody>
      </p:sp>
      <p:sp>
        <p:nvSpPr>
          <p:cNvPr id="3" name="内容占位符 2"/>
          <p:cNvSpPr>
            <a:spLocks noGrp="1"/>
          </p:cNvSpPr>
          <p:nvPr>
            <p:ph idx="1"/>
          </p:nvPr>
        </p:nvSpPr>
        <p:spPr/>
        <p:txBody>
          <a:bodyPr vert="horz" lIns="101600" tIns="0" rIns="82550" bIns="0" rtlCol="0">
            <a:noAutofit/>
            <a:scene3d>
              <a:camera prst="orthographicFront"/>
              <a:lightRig rig="threePt" dir="t"/>
            </a:scene3d>
          </a:bodyPr>
          <a:lstStyle/>
          <a:p>
            <a:pPr marL="0" lvl="0" algn="l">
              <a:buClrTx/>
              <a:buSzTx/>
              <a:buNone/>
            </a:pPr>
            <a:r>
              <a:rPr sz="2400" dirty="0">
                <a:solidFill>
                  <a:schemeClr val="tx1"/>
                </a:solidFill>
                <a:effectLst>
                  <a:outerShdw blurRad="38100" dist="19050" dir="2700000" algn="tl" rotWithShape="0">
                    <a:schemeClr val="dk1">
                      <a:alpha val="40000"/>
                    </a:schemeClr>
                  </a:outerShdw>
                </a:effectLst>
                <a:sym typeface="+mn-ea"/>
              </a:rPr>
              <a:t>1. 打开 cmd 找到你要创建项目的目录</a:t>
            </a:r>
          </a:p>
          <a:p>
            <a:pPr marL="0" lvl="0" algn="l">
              <a:buClrTx/>
              <a:buSzTx/>
              <a:buNone/>
            </a:pPr>
            <a:r>
              <a:rPr sz="2400" dirty="0">
                <a:solidFill>
                  <a:schemeClr val="tx1"/>
                </a:solidFill>
                <a:effectLst>
                  <a:outerShdw blurRad="38100" dist="19050" dir="2700000" algn="tl" rotWithShape="0">
                    <a:schemeClr val="dk1">
                      <a:alpha val="40000"/>
                    </a:schemeClr>
                  </a:outerShdw>
                </a:effectLst>
                <a:sym typeface="+mn-ea"/>
              </a:rPr>
              <a:t>2. 创建项目</a:t>
            </a:r>
          </a:p>
          <a:p>
            <a:pPr marL="0" lvl="0" algn="l">
              <a:buClrTx/>
              <a:buSzTx/>
              <a:buNone/>
            </a:pPr>
            <a:r>
              <a:rPr sz="2400" b="1" i="1" dirty="0">
                <a:solidFill>
                  <a:schemeClr val="tx1"/>
                </a:solidFill>
                <a:effectLst>
                  <a:outerShdw blurRad="38100" dist="19050" dir="2700000" algn="tl" rotWithShape="0">
                    <a:schemeClr val="dk1">
                      <a:alpha val="40000"/>
                    </a:schemeClr>
                  </a:outerShdw>
                </a:effectLst>
                <a:sym typeface="+mn-ea"/>
              </a:rPr>
              <a:t>ng new </a:t>
            </a:r>
            <a:r>
              <a:rPr sz="2400" dirty="0">
                <a:solidFill>
                  <a:schemeClr val="tx1"/>
                </a:solidFill>
                <a:effectLst>
                  <a:outerShdw blurRad="38100" dist="19050" dir="2700000" algn="tl" rotWithShape="0">
                    <a:schemeClr val="dk1">
                      <a:alpha val="40000"/>
                    </a:schemeClr>
                  </a:outerShdw>
                </a:effectLst>
                <a:sym typeface="+mn-ea"/>
              </a:rPr>
              <a:t>项目名称 </a:t>
            </a:r>
            <a:r>
              <a:rPr lang="en-US" altLang="zh-CN" sz="2400" dirty="0">
                <a:solidFill>
                  <a:schemeClr val="tx1"/>
                </a:solidFill>
                <a:effectLst>
                  <a:outerShdw blurRad="38100" dist="19050" dir="2700000" algn="tl" rotWithShape="0">
                    <a:schemeClr val="dk1">
                      <a:alpha val="40000"/>
                    </a:schemeClr>
                  </a:outerShdw>
                </a:effectLst>
                <a:sym typeface="+mn-ea"/>
              </a:rPr>
              <a:t>//</a:t>
            </a:r>
            <a:r>
              <a:rPr sz="2400" dirty="0">
                <a:solidFill>
                  <a:schemeClr val="tx1"/>
                </a:solidFill>
                <a:effectLst>
                  <a:outerShdw blurRad="38100" dist="19050" dir="2700000" algn="tl" rotWithShape="0">
                    <a:schemeClr val="dk1">
                      <a:alpha val="40000"/>
                    </a:schemeClr>
                  </a:outerShdw>
                </a:effectLst>
                <a:sym typeface="+mn-ea"/>
              </a:rPr>
              <a:t>创建一个项目</a:t>
            </a:r>
          </a:p>
          <a:p>
            <a:pPr marL="0" lvl="0" algn="l">
              <a:buClrTx/>
              <a:buSzTx/>
              <a:buNone/>
            </a:pPr>
            <a:r>
              <a:rPr sz="2400" b="1" i="1" dirty="0">
                <a:solidFill>
                  <a:schemeClr val="tx1"/>
                </a:solidFill>
                <a:effectLst>
                  <a:outerShdw blurRad="38100" dist="19050" dir="2700000" algn="tl" rotWithShape="0">
                    <a:schemeClr val="dk1">
                      <a:alpha val="40000"/>
                    </a:schemeClr>
                  </a:outerShdw>
                </a:effectLst>
                <a:sym typeface="+mn-ea"/>
              </a:rPr>
              <a:t>ng new my-app</a:t>
            </a:r>
          </a:p>
          <a:p>
            <a:pPr marL="0" lvl="0" algn="l">
              <a:buClrTx/>
              <a:buSzTx/>
              <a:buNone/>
            </a:pPr>
            <a:r>
              <a:rPr sz="2400" dirty="0">
                <a:solidFill>
                  <a:schemeClr val="tx1"/>
                </a:solidFill>
                <a:effectLst>
                  <a:outerShdw blurRad="38100" dist="19050" dir="2700000" algn="tl" rotWithShape="0">
                    <a:schemeClr val="dk1">
                      <a:alpha val="40000"/>
                    </a:schemeClr>
                  </a:outerShdw>
                </a:effectLst>
                <a:sym typeface="+mn-ea"/>
              </a:rPr>
              <a:t>3. 进入刚才创建的项目里面启动服务</a:t>
            </a:r>
          </a:p>
          <a:p>
            <a:pPr marL="0" lvl="0" algn="l">
              <a:buClrTx/>
              <a:buSzTx/>
              <a:buNone/>
            </a:pPr>
            <a:r>
              <a:rPr sz="2400" b="1" i="1" dirty="0">
                <a:solidFill>
                  <a:schemeClr val="tx1"/>
                </a:solidFill>
                <a:effectLst>
                  <a:outerShdw blurRad="38100" dist="19050" dir="2700000" algn="tl" rotWithShape="0">
                    <a:schemeClr val="dk1">
                      <a:alpha val="40000"/>
                    </a:schemeClr>
                  </a:outerShdw>
                </a:effectLst>
                <a:sym typeface="+mn-ea"/>
              </a:rPr>
              <a:t>cd my-app</a:t>
            </a:r>
          </a:p>
          <a:p>
            <a:pPr marL="0" lvl="0" algn="l">
              <a:buClrTx/>
              <a:buSzTx/>
              <a:buNone/>
            </a:pPr>
            <a:r>
              <a:rPr sz="2400" b="1" i="1" dirty="0">
                <a:solidFill>
                  <a:schemeClr val="tx1"/>
                </a:solidFill>
                <a:effectLst>
                  <a:outerShdw blurRad="38100" dist="19050" dir="2700000" algn="tl" rotWithShape="0">
                    <a:schemeClr val="dk1">
                      <a:alpha val="40000"/>
                    </a:schemeClr>
                  </a:outerShdw>
                </a:effectLst>
                <a:sym typeface="+mn-ea"/>
              </a:rPr>
              <a:t>cnpm install</a:t>
            </a:r>
            <a:r>
              <a:rPr sz="2400" dirty="0">
                <a:solidFill>
                  <a:schemeClr val="tx1"/>
                </a:solidFill>
                <a:effectLst>
                  <a:outerShdw blurRad="38100" dist="19050" dir="2700000" algn="tl" rotWithShape="0">
                    <a:schemeClr val="dk1">
                      <a:alpha val="40000"/>
                    </a:schemeClr>
                  </a:outerShdw>
                </a:effectLst>
                <a:sym typeface="+mn-ea"/>
              </a:rPr>
              <a:t> //安装依赖</a:t>
            </a:r>
          </a:p>
          <a:p>
            <a:pPr marL="0" lvl="0" algn="l">
              <a:buClrTx/>
              <a:buSzTx/>
              <a:buNone/>
            </a:pPr>
            <a:r>
              <a:rPr sz="2400" b="1" i="1" dirty="0">
                <a:solidFill>
                  <a:srgbClr val="FF0000"/>
                </a:solidFill>
                <a:effectLst>
                  <a:outerShdw blurRad="38100" dist="19050" dir="2700000" algn="tl" rotWithShape="0">
                    <a:schemeClr val="dk1">
                      <a:alpha val="40000"/>
                    </a:schemeClr>
                  </a:outerShdw>
                </a:effectLst>
                <a:sym typeface="+mn-ea"/>
              </a:rPr>
              <a:t>ng serve --open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245" y="1835049"/>
            <a:ext cx="591502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870" y="4327234"/>
            <a:ext cx="43434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四、目录结构分析</a:t>
            </a:r>
          </a:p>
        </p:txBody>
      </p:sp>
      <p:pic>
        <p:nvPicPr>
          <p:cNvPr id="4" name="内容占位符 3"/>
          <p:cNvPicPr>
            <a:picLocks noGrp="1" noChangeAspect="1"/>
          </p:cNvPicPr>
          <p:nvPr>
            <p:ph idx="1"/>
          </p:nvPr>
        </p:nvPicPr>
        <p:blipFill>
          <a:blip r:embed="rId3"/>
          <a:stretch>
            <a:fillRect/>
          </a:stretch>
        </p:blipFill>
        <p:spPr>
          <a:xfrm>
            <a:off x="826135" y="1226820"/>
            <a:ext cx="10539730" cy="5431790"/>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857" y="247850"/>
            <a:ext cx="10852237" cy="648000"/>
          </a:xfrm>
        </p:spPr>
        <p:txBody>
          <a:bodyPr/>
          <a:lstStyle/>
          <a:p>
            <a:r>
              <a:rPr lang="zh-CN" altLang="en-US"/>
              <a:t>1.项目创建完成后的目录结构</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701233474"/>
              </p:ext>
            </p:extLst>
          </p:nvPr>
        </p:nvGraphicFramePr>
        <p:xfrm>
          <a:off x="393657" y="895315"/>
          <a:ext cx="10928350" cy="5227320"/>
        </p:xfrm>
        <a:graphic>
          <a:graphicData uri="http://schemas.openxmlformats.org/drawingml/2006/table">
            <a:tbl>
              <a:tblPr firstRow="1" bandRow="1">
                <a:tableStyleId>{5C22544A-7EE6-4342-B048-85BDC9FD1C3A}</a:tableStyleId>
              </a:tblPr>
              <a:tblGrid>
                <a:gridCol w="5502275"/>
                <a:gridCol w="5426075"/>
              </a:tblGrid>
              <a:tr h="381000">
                <a:tc>
                  <a:txBody>
                    <a:bodyPr/>
                    <a:lstStyle/>
                    <a:p>
                      <a:pPr>
                        <a:buNone/>
                      </a:pPr>
                      <a:r>
                        <a:rPr lang="zh-CN" altLang="en-US" dirty="0"/>
                        <a:t>文件 </a:t>
                      </a:r>
                    </a:p>
                  </a:txBody>
                  <a:tcPr/>
                </a:tc>
                <a:tc>
                  <a:txBody>
                    <a:bodyPr/>
                    <a:lstStyle/>
                    <a:p>
                      <a:pPr>
                        <a:buNone/>
                      </a:pPr>
                      <a:r>
                        <a:rPr lang="zh-CN" altLang="en-US"/>
                        <a:t>用途</a:t>
                      </a:r>
                    </a:p>
                  </a:txBody>
                  <a:tcPr/>
                </a:tc>
              </a:tr>
              <a:tr h="381000">
                <a:tc>
                  <a:txBody>
                    <a:bodyPr/>
                    <a:lstStyle/>
                    <a:p>
                      <a:pPr>
                        <a:buNone/>
                      </a:pPr>
                      <a:r>
                        <a:rPr lang="zh-CN" altLang="en-US" b="1" dirty="0"/>
                        <a:t>e2e/ </a:t>
                      </a:r>
                    </a:p>
                  </a:txBody>
                  <a:tcPr/>
                </a:tc>
                <a:tc>
                  <a:txBody>
                    <a:bodyPr/>
                    <a:lstStyle/>
                    <a:p>
                      <a:pPr>
                        <a:buNone/>
                      </a:pPr>
                      <a:r>
                        <a:rPr lang="zh-CN" altLang="en-US"/>
                        <a:t>在 e2e/下是端到端（End-to-End）测试。 它们不在 src/下，是因为端到端测试实际上和应用是相互独立的，它只适用于测试你的应用而已。 这也就是为什么它会拥有自己的 tsconfig.json</a:t>
                      </a:r>
                    </a:p>
                  </a:txBody>
                  <a:tcPr/>
                </a:tc>
              </a:tr>
              <a:tr h="381000">
                <a:tc>
                  <a:txBody>
                    <a:bodyPr/>
                    <a:lstStyle/>
                    <a:p>
                      <a:pPr>
                        <a:buNone/>
                      </a:pPr>
                      <a:r>
                        <a:rPr lang="en-US" altLang="zh-CN" b="1" dirty="0">
                          <a:solidFill>
                            <a:srgbClr val="FF0000"/>
                          </a:solidFill>
                        </a:rPr>
                        <a:t>s</a:t>
                      </a:r>
                      <a:r>
                        <a:rPr lang="zh-CN" altLang="en-US" b="1" dirty="0">
                          <a:solidFill>
                            <a:srgbClr val="FF0000"/>
                          </a:solidFill>
                        </a:rPr>
                        <a:t>rc</a:t>
                      </a:r>
                    </a:p>
                  </a:txBody>
                  <a:tcPr/>
                </a:tc>
                <a:tc>
                  <a:txBody>
                    <a:bodyPr/>
                    <a:lstStyle/>
                    <a:p>
                      <a:pPr>
                        <a:buNone/>
                      </a:pPr>
                      <a:r>
                        <a:rPr lang="zh-CN" altLang="en-US" dirty="0">
                          <a:solidFill>
                            <a:srgbClr val="FF0000"/>
                          </a:solidFill>
                        </a:rPr>
                        <a:t>我们的项目的所有文件得放在 src 里面，所有的 Angular 组件、模板、样式、图片以及你的应用所需的任何东西都在那里。</a:t>
                      </a:r>
                    </a:p>
                  </a:txBody>
                  <a:tcPr/>
                </a:tc>
              </a:tr>
              <a:tr h="381000">
                <a:tc>
                  <a:txBody>
                    <a:bodyPr/>
                    <a:lstStyle/>
                    <a:p>
                      <a:pPr>
                        <a:buNone/>
                      </a:pPr>
                      <a:r>
                        <a:rPr lang="zh-CN" altLang="en-US" b="1" dirty="0">
                          <a:solidFill>
                            <a:srgbClr val="FF0000"/>
                          </a:solidFill>
                        </a:rPr>
                        <a:t>node_modules/</a:t>
                      </a:r>
                    </a:p>
                  </a:txBody>
                  <a:tcPr/>
                </a:tc>
                <a:tc>
                  <a:txBody>
                    <a:bodyPr/>
                    <a:lstStyle/>
                    <a:p>
                      <a:pPr>
                        <a:buNone/>
                      </a:pPr>
                      <a:r>
                        <a:rPr lang="zh-CN" altLang="en-US" dirty="0">
                          <a:solidFill>
                            <a:srgbClr val="FF0000"/>
                          </a:solidFill>
                        </a:rPr>
                        <a:t>Node.js 创建了这个文件夹，并且把 package.json 中列举的所有第三方模块都放在其中。</a:t>
                      </a:r>
                    </a:p>
                  </a:txBody>
                  <a:tcPr/>
                </a:tc>
              </a:tr>
              <a:tr h="381000">
                <a:tc>
                  <a:txBody>
                    <a:bodyPr/>
                    <a:lstStyle/>
                    <a:p>
                      <a:pPr>
                        <a:buNone/>
                      </a:pPr>
                      <a:r>
                        <a:rPr lang="zh-CN" altLang="en-US" b="1" dirty="0"/>
                        <a:t>.angular-cli.json</a:t>
                      </a:r>
                    </a:p>
                  </a:txBody>
                  <a:tcPr/>
                </a:tc>
                <a:tc>
                  <a:txBody>
                    <a:bodyPr/>
                    <a:lstStyle/>
                    <a:p>
                      <a:pPr>
                        <a:buNone/>
                      </a:pPr>
                      <a:r>
                        <a:rPr lang="zh-CN" altLang="en-US" dirty="0"/>
                        <a:t>Angular CLI 的配置文件。 在这个文件中，我们可以设置一系列默认值，还可以配置项目编译时要包含的那些文件。 要了解更多，请参阅它的官方文档。</a:t>
                      </a:r>
                    </a:p>
                  </a:txBody>
                  <a:tcPr/>
                </a:tc>
              </a:tr>
              <a:tr h="381000">
                <a:tc>
                  <a:txBody>
                    <a:bodyPr/>
                    <a:lstStyle/>
                    <a:p>
                      <a:pPr>
                        <a:buNone/>
                      </a:pPr>
                      <a:r>
                        <a:rPr lang="zh-CN" altLang="en-US" b="1" dirty="0"/>
                        <a:t>.editorconfig</a:t>
                      </a:r>
                    </a:p>
                  </a:txBody>
                  <a:tcPr/>
                </a:tc>
                <a:tc>
                  <a:txBody>
                    <a:bodyPr/>
                    <a:lstStyle/>
                    <a:p>
                      <a:pPr>
                        <a:buNone/>
                      </a:pPr>
                      <a:r>
                        <a:rPr lang="zh-CN" altLang="en-US"/>
                        <a:t>给你的编辑器看的一个简单配置文件，它用来确保参与你项目的每个人都具有基本的编辑器配置。 大多数的编辑器都支持.editorconfig 文件，详情参见 http://editorconfig.org 。</a:t>
                      </a:r>
                    </a:p>
                  </a:txBody>
                  <a:tcPr/>
                </a:tc>
              </a:tr>
            </a:tbl>
          </a:graphicData>
        </a:graphic>
      </p:graphicFrame>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857" y="247850"/>
            <a:ext cx="10852237" cy="648000"/>
          </a:xfrm>
        </p:spPr>
        <p:txBody>
          <a:bodyPr/>
          <a:lstStyle/>
          <a:p>
            <a:r>
              <a:rPr lang="zh-CN" altLang="en-US"/>
              <a:t>1.项目创建完成后的目录结构</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010423959"/>
              </p:ext>
            </p:extLst>
          </p:nvPr>
        </p:nvGraphicFramePr>
        <p:xfrm>
          <a:off x="393657" y="895315"/>
          <a:ext cx="10928350" cy="5410200"/>
        </p:xfrm>
        <a:graphic>
          <a:graphicData uri="http://schemas.openxmlformats.org/drawingml/2006/table">
            <a:tbl>
              <a:tblPr firstRow="1" bandRow="1">
                <a:tableStyleId>{5C22544A-7EE6-4342-B048-85BDC9FD1C3A}</a:tableStyleId>
              </a:tblPr>
              <a:tblGrid>
                <a:gridCol w="5502275"/>
                <a:gridCol w="5426075"/>
              </a:tblGrid>
              <a:tr h="381000">
                <a:tc>
                  <a:txBody>
                    <a:bodyPr/>
                    <a:lstStyle/>
                    <a:p>
                      <a:pPr>
                        <a:buNone/>
                      </a:pPr>
                      <a:r>
                        <a:rPr lang="zh-CN" altLang="en-US" dirty="0"/>
                        <a:t>文件 </a:t>
                      </a:r>
                    </a:p>
                  </a:txBody>
                  <a:tcPr/>
                </a:tc>
                <a:tc>
                  <a:txBody>
                    <a:bodyPr/>
                    <a:lstStyle/>
                    <a:p>
                      <a:pPr>
                        <a:buNone/>
                      </a:pPr>
                      <a:r>
                        <a:rPr lang="zh-CN" altLang="en-US"/>
                        <a:t>用途</a:t>
                      </a:r>
                    </a:p>
                  </a:txBody>
                  <a:tcPr/>
                </a:tc>
              </a:tr>
              <a:tr h="381000">
                <a:tc>
                  <a:txBody>
                    <a:bodyPr/>
                    <a:lstStyle/>
                    <a:p>
                      <a:pPr>
                        <a:buNone/>
                      </a:pPr>
                      <a:r>
                        <a:rPr lang="zh-CN" altLang="en-US" b="1" dirty="0">
                          <a:solidFill>
                            <a:srgbClr val="FF0000"/>
                          </a:solidFill>
                        </a:rPr>
                        <a:t>.gitignore</a:t>
                      </a:r>
                    </a:p>
                  </a:txBody>
                  <a:tcPr/>
                </a:tc>
                <a:tc>
                  <a:txBody>
                    <a:bodyPr/>
                    <a:lstStyle/>
                    <a:p>
                      <a:pPr>
                        <a:buNone/>
                      </a:pPr>
                      <a:r>
                        <a:rPr lang="zh-CN" altLang="en-US" dirty="0">
                          <a:solidFill>
                            <a:srgbClr val="FF0000"/>
                          </a:solidFill>
                        </a:rPr>
                        <a:t>一个 Git 的配置文件，用来确保某些自动生成的文件不会被提交到源码控制系统中。</a:t>
                      </a:r>
                    </a:p>
                  </a:txBody>
                  <a:tcPr/>
                </a:tc>
              </a:tr>
              <a:tr h="381000">
                <a:tc>
                  <a:txBody>
                    <a:bodyPr/>
                    <a:lstStyle/>
                    <a:p>
                      <a:pPr>
                        <a:buNone/>
                      </a:pPr>
                      <a:r>
                        <a:rPr b="1"/>
                        <a:t>karma.conf.js</a:t>
                      </a:r>
                    </a:p>
                  </a:txBody>
                  <a:tcPr/>
                </a:tc>
                <a:tc>
                  <a:txBody>
                    <a:bodyPr/>
                    <a:lstStyle/>
                    <a:p>
                      <a:pPr>
                        <a:buNone/>
                      </a:pPr>
                      <a:r>
                        <a:rPr lang="zh-CN" altLang="en-US"/>
                        <a:t>给 Karma 的单元测试配置，当运行 ng test 时会用到它。</a:t>
                      </a:r>
                    </a:p>
                  </a:txBody>
                  <a:tcPr/>
                </a:tc>
              </a:tr>
              <a:tr h="381000">
                <a:tc>
                  <a:txBody>
                    <a:bodyPr/>
                    <a:lstStyle/>
                    <a:p>
                      <a:pPr>
                        <a:buNone/>
                      </a:pPr>
                      <a:r>
                        <a:rPr lang="zh-CN" altLang="en-US" b="1" dirty="0">
                          <a:solidFill>
                            <a:srgbClr val="FF0000"/>
                          </a:solidFill>
                        </a:rPr>
                        <a:t>package.json</a:t>
                      </a:r>
                    </a:p>
                  </a:txBody>
                  <a:tcPr/>
                </a:tc>
                <a:tc>
                  <a:txBody>
                    <a:bodyPr/>
                    <a:lstStyle/>
                    <a:p>
                      <a:pPr>
                        <a:buNone/>
                      </a:pPr>
                      <a:r>
                        <a:rPr lang="zh-CN" altLang="en-US" dirty="0">
                          <a:solidFill>
                            <a:srgbClr val="FF0000"/>
                          </a:solidFill>
                        </a:rPr>
                        <a:t>npm 配置文件，其中列出了项目使用到的第三方依赖包。 你还可以在这里添加自己的自定义脚本。</a:t>
                      </a:r>
                    </a:p>
                  </a:txBody>
                  <a:tcPr/>
                </a:tc>
              </a:tr>
              <a:tr h="381000">
                <a:tc>
                  <a:txBody>
                    <a:bodyPr/>
                    <a:lstStyle/>
                    <a:p>
                      <a:pPr>
                        <a:buNone/>
                      </a:pPr>
                      <a:r>
                        <a:rPr lang="zh-CN" altLang="en-US" b="1" dirty="0"/>
                        <a:t>protractor.conf.js</a:t>
                      </a:r>
                    </a:p>
                  </a:txBody>
                  <a:tcPr/>
                </a:tc>
                <a:tc>
                  <a:txBody>
                    <a:bodyPr/>
                    <a:lstStyle/>
                    <a:p>
                      <a:pPr>
                        <a:buNone/>
                      </a:pPr>
                      <a:r>
                        <a:rPr lang="zh-CN" altLang="en-US"/>
                        <a:t>给 Protractor 使用的端到端测试配置文件，当运行 ng e2e 的时候会用到它。</a:t>
                      </a:r>
                    </a:p>
                  </a:txBody>
                  <a:tcPr/>
                </a:tc>
              </a:tr>
              <a:tr h="381000">
                <a:tc>
                  <a:txBody>
                    <a:bodyPr/>
                    <a:lstStyle/>
                    <a:p>
                      <a:pPr>
                        <a:buNone/>
                      </a:pPr>
                      <a:r>
                        <a:rPr lang="zh-CN" altLang="en-US" b="1" dirty="0"/>
                        <a:t>README.md</a:t>
                      </a:r>
                    </a:p>
                  </a:txBody>
                  <a:tcPr/>
                </a:tc>
                <a:tc>
                  <a:txBody>
                    <a:bodyPr/>
                    <a:lstStyle/>
                    <a:p>
                      <a:pPr>
                        <a:buNone/>
                      </a:pPr>
                      <a:r>
                        <a:rPr lang="zh-CN" altLang="en-US"/>
                        <a:t>项目的基础文档，预先写入了 CLI 命令的信息。 别忘了用项目文档改进它，以便每个查看此仓库的人都能据此构建出你的应用</a:t>
                      </a:r>
                    </a:p>
                  </a:txBody>
                  <a:tcPr/>
                </a:tc>
              </a:tr>
              <a:tr h="381000">
                <a:tc>
                  <a:txBody>
                    <a:bodyPr/>
                    <a:lstStyle/>
                    <a:p>
                      <a:pPr>
                        <a:buNone/>
                      </a:pPr>
                      <a:r>
                        <a:rPr lang="zh-CN" altLang="en-US" b="1" dirty="0"/>
                        <a:t>tsconfig.json </a:t>
                      </a:r>
                    </a:p>
                  </a:txBody>
                  <a:tcPr/>
                </a:tc>
                <a:tc>
                  <a:txBody>
                    <a:bodyPr/>
                    <a:lstStyle/>
                    <a:p>
                      <a:pPr algn="l">
                        <a:buClrTx/>
                        <a:buSzTx/>
                        <a:buFontTx/>
                        <a:buNone/>
                      </a:pPr>
                      <a:r>
                        <a:rPr lang="zh-CN" altLang="en-US" sz="1800">
                          <a:sym typeface="+mn-ea"/>
                        </a:rPr>
                        <a:t>TypeScript 编译器的配置，你的 IDE 会借助它来给你提供更好的帮助</a:t>
                      </a:r>
                      <a:endParaRPr lang="zh-CN" altLang="en-US"/>
                    </a:p>
                  </a:txBody>
                  <a:tcPr/>
                </a:tc>
              </a:tr>
              <a:tr h="381000">
                <a:tc>
                  <a:txBody>
                    <a:bodyPr/>
                    <a:lstStyle/>
                    <a:p>
                      <a:pPr>
                        <a:buNone/>
                      </a:pPr>
                      <a:r>
                        <a:rPr lang="zh-CN" altLang="en-US" b="1" dirty="0"/>
                        <a:t>tslint.json</a:t>
                      </a:r>
                    </a:p>
                  </a:txBody>
                  <a:tcPr/>
                </a:tc>
                <a:tc>
                  <a:txBody>
                    <a:bodyPr/>
                    <a:lstStyle/>
                    <a:p>
                      <a:pPr>
                        <a:buNone/>
                      </a:pPr>
                      <a:r>
                        <a:rPr lang="zh-CN" altLang="en-US"/>
                        <a:t>给 TSLint 和 Codelyzer 用的配置信息，当运行 ng lint 时会用到。Lint 功能可以帮你保持代码风格的统一</a:t>
                      </a:r>
                    </a:p>
                  </a:txBody>
                  <a:tcPr/>
                </a:tc>
              </a:tr>
            </a:tbl>
          </a:graphicData>
        </a:graphic>
      </p:graphicFrame>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2517" y="-58220"/>
            <a:ext cx="10852237" cy="648000"/>
          </a:xfrm>
        </p:spPr>
        <p:txBody>
          <a:bodyPr/>
          <a:lstStyle/>
          <a:p>
            <a:r>
              <a:rPr lang="zh-CN" altLang="en-US"/>
              <a:t>2.src 目录结构：</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868201111"/>
              </p:ext>
            </p:extLst>
          </p:nvPr>
        </p:nvGraphicFramePr>
        <p:xfrm>
          <a:off x="377782" y="449545"/>
          <a:ext cx="11588750" cy="6416040"/>
        </p:xfrm>
        <a:graphic>
          <a:graphicData uri="http://schemas.openxmlformats.org/drawingml/2006/table">
            <a:tbl>
              <a:tblPr firstRow="1" bandRow="1">
                <a:tableStyleId>{5C22544A-7EE6-4342-B048-85BDC9FD1C3A}</a:tableStyleId>
              </a:tblPr>
              <a:tblGrid>
                <a:gridCol w="5502275"/>
                <a:gridCol w="6086475"/>
              </a:tblGrid>
              <a:tr h="381000">
                <a:tc>
                  <a:txBody>
                    <a:bodyPr/>
                    <a:lstStyle/>
                    <a:p>
                      <a:pPr>
                        <a:buNone/>
                      </a:pPr>
                      <a:r>
                        <a:rPr lang="zh-CN" altLang="en-US" dirty="0"/>
                        <a:t>文件 </a:t>
                      </a:r>
                    </a:p>
                  </a:txBody>
                  <a:tcPr/>
                </a:tc>
                <a:tc>
                  <a:txBody>
                    <a:bodyPr/>
                    <a:lstStyle/>
                    <a:p>
                      <a:pPr>
                        <a:buNone/>
                      </a:pPr>
                      <a:r>
                        <a:rPr lang="zh-CN" altLang="en-US"/>
                        <a:t>用途</a:t>
                      </a:r>
                    </a:p>
                  </a:txBody>
                  <a:tcPr/>
                </a:tc>
              </a:tr>
              <a:tr h="381000">
                <a:tc>
                  <a:txBody>
                    <a:bodyPr/>
                    <a:lstStyle/>
                    <a:p>
                      <a:pPr>
                        <a:buNone/>
                      </a:pPr>
                      <a:r>
                        <a:rPr lang="zh-CN" altLang="en-US" b="1">
                          <a:solidFill>
                            <a:srgbClr val="FF0000"/>
                          </a:solidFill>
                        </a:rPr>
                        <a:t>app/app.component.{ts,html,css,spec.ts}</a:t>
                      </a:r>
                    </a:p>
                  </a:txBody>
                  <a:tcPr/>
                </a:tc>
                <a:tc>
                  <a:txBody>
                    <a:bodyPr/>
                    <a:lstStyle/>
                    <a:p>
                      <a:pPr>
                        <a:buNone/>
                      </a:pPr>
                      <a:r>
                        <a:rPr lang="zh-CN" altLang="en-US">
                          <a:solidFill>
                            <a:srgbClr val="FF0000"/>
                          </a:solidFill>
                        </a:rPr>
                        <a:t>组件 使用 HTML 模板、CSS 样式和单元测试定义 AppComponent 组件。 它是根组件，随着应用的成长它会成为一棵组件树的根节点</a:t>
                      </a:r>
                    </a:p>
                  </a:txBody>
                  <a:tcPr/>
                </a:tc>
              </a:tr>
              <a:tr h="381000">
                <a:tc>
                  <a:txBody>
                    <a:bodyPr/>
                    <a:lstStyle/>
                    <a:p>
                      <a:pPr>
                        <a:buNone/>
                      </a:pPr>
                      <a:r>
                        <a:rPr b="1">
                          <a:solidFill>
                            <a:srgbClr val="FF0000"/>
                          </a:solidFill>
                        </a:rPr>
                        <a:t>app/app.module.ts </a:t>
                      </a:r>
                    </a:p>
                  </a:txBody>
                  <a:tcPr/>
                </a:tc>
                <a:tc>
                  <a:txBody>
                    <a:bodyPr/>
                    <a:lstStyle/>
                    <a:p>
                      <a:pPr algn="l">
                        <a:buClrTx/>
                        <a:buSzTx/>
                        <a:buFontTx/>
                        <a:buNone/>
                      </a:pPr>
                      <a:r>
                        <a:rPr lang="zh-CN" altLang="en-US" sz="1800">
                          <a:solidFill>
                            <a:srgbClr val="FF0000"/>
                          </a:solidFill>
                          <a:sym typeface="+mn-ea"/>
                        </a:rPr>
                        <a:t>定义 AppModule，这个根模块会告诉Angular 如何组装该应用。 目前，它只声明</a:t>
                      </a:r>
                      <a:r>
                        <a:rPr lang="zh-CN" altLang="en-US">
                          <a:solidFill>
                            <a:srgbClr val="FF0000"/>
                          </a:solidFill>
                        </a:rPr>
                        <a:t>了 AppComponent。 稍后它还会声明更多组件。</a:t>
                      </a:r>
                    </a:p>
                  </a:txBody>
                  <a:tcPr/>
                </a:tc>
              </a:tr>
              <a:tr h="381000">
                <a:tc>
                  <a:txBody>
                    <a:bodyPr/>
                    <a:lstStyle/>
                    <a:p>
                      <a:pPr>
                        <a:buNone/>
                      </a:pPr>
                      <a:r>
                        <a:rPr lang="zh-CN" altLang="en-US" b="1">
                          <a:solidFill>
                            <a:srgbClr val="FF0000"/>
                          </a:solidFill>
                        </a:rPr>
                        <a:t>assets/*</a:t>
                      </a:r>
                    </a:p>
                  </a:txBody>
                  <a:tcPr/>
                </a:tc>
                <a:tc>
                  <a:txBody>
                    <a:bodyPr/>
                    <a:lstStyle/>
                    <a:p>
                      <a:pPr>
                        <a:buNone/>
                      </a:pPr>
                      <a:r>
                        <a:rPr lang="zh-CN" altLang="en-US" dirty="0">
                          <a:solidFill>
                            <a:srgbClr val="FF0000"/>
                          </a:solidFill>
                        </a:rPr>
                        <a:t>静态资源 这个文件夹下你可以放图片等任何东西，在构建应用时，它们全都会拷贝到发布包中</a:t>
                      </a:r>
                    </a:p>
                  </a:txBody>
                  <a:tcPr/>
                </a:tc>
              </a:tr>
              <a:tr h="381000">
                <a:tc>
                  <a:txBody>
                    <a:bodyPr/>
                    <a:lstStyle/>
                    <a:p>
                      <a:pPr>
                        <a:buNone/>
                      </a:pPr>
                      <a:r>
                        <a:rPr lang="zh-CN" altLang="en-US" b="1" dirty="0"/>
                        <a:t>environments/*</a:t>
                      </a:r>
                    </a:p>
                  </a:txBody>
                  <a:tcPr/>
                </a:tc>
                <a:tc>
                  <a:txBody>
                    <a:bodyPr/>
                    <a:lstStyle/>
                    <a:p>
                      <a:pPr>
                        <a:buNone/>
                      </a:pPr>
                      <a:r>
                        <a:rPr lang="zh-CN" altLang="en-US"/>
                        <a:t>这个文件夹中包括为各个目标环境准备的文件，它们导出了一些应用中要用到的配置变量。 这些文件会在构建应用时被替换。</a:t>
                      </a:r>
                    </a:p>
                    <a:p>
                      <a:pPr>
                        <a:buNone/>
                      </a:pPr>
                      <a:r>
                        <a:rPr lang="zh-CN" altLang="en-US"/>
                        <a:t>比如你可能在产品环境中使用不同的 API端点地址，或使用不同的统计 Token 参数。甚至使用一些模拟服务。 所有这些，CLI都替你考虑到了。</a:t>
                      </a:r>
                    </a:p>
                  </a:txBody>
                  <a:tcPr/>
                </a:tc>
              </a:tr>
              <a:tr h="381000">
                <a:tc>
                  <a:txBody>
                    <a:bodyPr/>
                    <a:lstStyle/>
                    <a:p>
                      <a:pPr>
                        <a:buNone/>
                      </a:pPr>
                      <a:r>
                        <a:rPr lang="zh-CN" altLang="en-US" b="1"/>
                        <a:t>favicon.ico</a:t>
                      </a:r>
                    </a:p>
                  </a:txBody>
                  <a:tcPr/>
                </a:tc>
                <a:tc>
                  <a:txBody>
                    <a:bodyPr/>
                    <a:lstStyle/>
                    <a:p>
                      <a:pPr>
                        <a:buNone/>
                      </a:pPr>
                      <a:r>
                        <a:rPr lang="zh-CN" altLang="en-US"/>
                        <a:t>每个网站都希望自己在书签栏中能好看一点。 请把它换成你自己的图标。</a:t>
                      </a:r>
                    </a:p>
                  </a:txBody>
                  <a:tcPr/>
                </a:tc>
              </a:tr>
              <a:tr h="381000">
                <a:tc>
                  <a:txBody>
                    <a:bodyPr/>
                    <a:lstStyle/>
                    <a:p>
                      <a:pPr>
                        <a:buNone/>
                      </a:pPr>
                      <a:r>
                        <a:rPr lang="zh-CN" altLang="en-US" b="1">
                          <a:solidFill>
                            <a:srgbClr val="FF0000"/>
                          </a:solidFill>
                        </a:rPr>
                        <a:t>index.html</a:t>
                      </a:r>
                    </a:p>
                  </a:txBody>
                  <a:tcPr/>
                </a:tc>
                <a:tc>
                  <a:txBody>
                    <a:bodyPr/>
                    <a:lstStyle/>
                    <a:p>
                      <a:pPr algn="l">
                        <a:buClrTx/>
                        <a:buSzTx/>
                        <a:buFontTx/>
                        <a:buNone/>
                      </a:pPr>
                      <a:r>
                        <a:rPr lang="zh-CN" altLang="en-US" sz="1800" dirty="0">
                          <a:solidFill>
                            <a:srgbClr val="FF0000"/>
                          </a:solidFill>
                          <a:sym typeface="+mn-ea"/>
                        </a:rPr>
                        <a:t>这是别人访问你的网站是看到的主页面的HTML 文件。 大多数情况下你都不用编辑它。 在构建应用时，CLI 会自动把所有 js和 css 文件添加进去，所以你不必在这里手动添加任何 &lt;script&gt; 或 &lt;link&gt; 标签。</a:t>
                      </a:r>
                    </a:p>
                  </a:txBody>
                  <a:tcPr/>
                </a:tc>
              </a:tr>
            </a:tbl>
          </a:graphicData>
        </a:graphic>
      </p:graphicFrame>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277" y="125295"/>
            <a:ext cx="10852237" cy="648000"/>
          </a:xfrm>
        </p:spPr>
        <p:txBody>
          <a:bodyPr/>
          <a:lstStyle/>
          <a:p>
            <a:r>
              <a:rPr>
                <a:sym typeface="+mn-ea"/>
              </a:rPr>
              <a:t>2.src 目录结构：</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3829174939"/>
              </p:ext>
            </p:extLst>
          </p:nvPr>
        </p:nvGraphicFramePr>
        <p:xfrm>
          <a:off x="393657" y="895315"/>
          <a:ext cx="10928350" cy="3764280"/>
        </p:xfrm>
        <a:graphic>
          <a:graphicData uri="http://schemas.openxmlformats.org/drawingml/2006/table">
            <a:tbl>
              <a:tblPr firstRow="1" bandRow="1">
                <a:tableStyleId>{5C22544A-7EE6-4342-B048-85BDC9FD1C3A}</a:tableStyleId>
              </a:tblPr>
              <a:tblGrid>
                <a:gridCol w="5502275"/>
                <a:gridCol w="5426075"/>
              </a:tblGrid>
              <a:tr h="381000">
                <a:tc>
                  <a:txBody>
                    <a:bodyPr/>
                    <a:lstStyle/>
                    <a:p>
                      <a:pPr>
                        <a:buNone/>
                      </a:pPr>
                      <a:r>
                        <a:rPr lang="zh-CN" altLang="en-US" dirty="0"/>
                        <a:t>文件 </a:t>
                      </a:r>
                    </a:p>
                  </a:txBody>
                  <a:tcPr/>
                </a:tc>
                <a:tc>
                  <a:txBody>
                    <a:bodyPr/>
                    <a:lstStyle/>
                    <a:p>
                      <a:pPr>
                        <a:buNone/>
                      </a:pPr>
                      <a:r>
                        <a:rPr lang="zh-CN" altLang="en-US"/>
                        <a:t>用途</a:t>
                      </a:r>
                    </a:p>
                  </a:txBody>
                  <a:tcPr/>
                </a:tc>
              </a:tr>
              <a:tr h="381000">
                <a:tc>
                  <a:txBody>
                    <a:bodyPr/>
                    <a:lstStyle/>
                    <a:p>
                      <a:pPr>
                        <a:buNone/>
                      </a:pPr>
                      <a:r>
                        <a:rPr lang="zh-CN" altLang="en-US" b="1" dirty="0"/>
                        <a:t>polyfills.ts</a:t>
                      </a:r>
                    </a:p>
                  </a:txBody>
                  <a:tcPr/>
                </a:tc>
                <a:tc>
                  <a:txBody>
                    <a:bodyPr/>
                    <a:lstStyle/>
                    <a:p>
                      <a:pPr>
                        <a:buNone/>
                      </a:pPr>
                      <a:r>
                        <a:rPr lang="zh-CN" altLang="en-US"/>
                        <a:t>不同的浏览器对 Web 标准的支持程度也不同。 填充库（polyfill）能帮我们把这些不同点进行标准化。 你只要使用core-js 和 zone.js 通常就够了，</a:t>
                      </a:r>
                    </a:p>
                  </a:txBody>
                  <a:tcPr/>
                </a:tc>
              </a:tr>
              <a:tr h="381000">
                <a:tc>
                  <a:txBody>
                    <a:bodyPr/>
                    <a:lstStyle/>
                    <a:p>
                      <a:pPr>
                        <a:buNone/>
                      </a:pPr>
                      <a:r>
                        <a:rPr b="1" dirty="0">
                          <a:solidFill>
                            <a:srgbClr val="FF0000"/>
                          </a:solidFill>
                        </a:rPr>
                        <a:t>styles.css</a:t>
                      </a:r>
                    </a:p>
                  </a:txBody>
                  <a:tcPr/>
                </a:tc>
                <a:tc>
                  <a:txBody>
                    <a:bodyPr/>
                    <a:lstStyle/>
                    <a:p>
                      <a:pPr>
                        <a:buNone/>
                      </a:pPr>
                      <a:r>
                        <a:rPr lang="zh-CN" altLang="en-US" dirty="0">
                          <a:solidFill>
                            <a:srgbClr val="FF0000"/>
                          </a:solidFill>
                        </a:rPr>
                        <a:t>这里是你的全局样式。 大多数情况下，你会希望在组件中使用局部样式，以利于维护，不过那些会影响你整个应用的样式你还是需要集中存放在这里</a:t>
                      </a:r>
                    </a:p>
                  </a:txBody>
                  <a:tcPr/>
                </a:tc>
              </a:tr>
              <a:tr h="381000">
                <a:tc>
                  <a:txBody>
                    <a:bodyPr/>
                    <a:lstStyle/>
                    <a:p>
                      <a:pPr>
                        <a:buNone/>
                      </a:pPr>
                      <a:r>
                        <a:rPr lang="zh-CN" altLang="en-US" b="1"/>
                        <a:t>test.ts</a:t>
                      </a:r>
                    </a:p>
                  </a:txBody>
                  <a:tcPr/>
                </a:tc>
                <a:tc>
                  <a:txBody>
                    <a:bodyPr/>
                    <a:lstStyle/>
                    <a:p>
                      <a:pPr>
                        <a:buNone/>
                      </a:pPr>
                      <a:r>
                        <a:rPr lang="zh-CN" altLang="en-US"/>
                        <a:t>这是单元测试的主要入口点。 它有一些你不熟悉的自定义配置，不过你并不需要编辑这里的任何东西</a:t>
                      </a:r>
                    </a:p>
                  </a:txBody>
                  <a:tcPr/>
                </a:tc>
              </a:tr>
              <a:tr h="381000">
                <a:tc>
                  <a:txBody>
                    <a:bodyPr/>
                    <a:lstStyle/>
                    <a:p>
                      <a:pPr>
                        <a:buNone/>
                      </a:pPr>
                      <a:r>
                        <a:rPr lang="zh-CN" altLang="en-US" b="1"/>
                        <a:t>tsconfig.{app|spec}.json</a:t>
                      </a:r>
                    </a:p>
                  </a:txBody>
                  <a:tcPr/>
                </a:tc>
                <a:tc>
                  <a:txBody>
                    <a:bodyPr/>
                    <a:lstStyle/>
                    <a:p>
                      <a:pPr>
                        <a:buNone/>
                      </a:pPr>
                      <a:r>
                        <a:rPr lang="zh-CN" altLang="en-US"/>
                        <a:t>TypeScript 编译器的配置文件。tsconfig.app.json 是为 Angular 应用准备的，而 tsconfig.spec.json 是为单元测试准备的。</a:t>
                      </a:r>
                    </a:p>
                  </a:txBody>
                  <a:tcPr/>
                </a:tc>
              </a:tr>
            </a:tbl>
          </a:graphicData>
        </a:graphic>
      </p:graphicFrame>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732" y="201495"/>
            <a:ext cx="10852237" cy="648000"/>
          </a:xfrm>
        </p:spPr>
        <p:txBody>
          <a:bodyPr/>
          <a:lstStyle/>
          <a:p>
            <a:r>
              <a:rPr lang="zh-CN" altLang="en-US"/>
              <a:t>五、Hello Angular 4.0 以及 app.module.ts、组件分析</a:t>
            </a:r>
          </a:p>
        </p:txBody>
      </p:sp>
      <p:sp>
        <p:nvSpPr>
          <p:cNvPr id="3" name="内容占位符 2"/>
          <p:cNvSpPr>
            <a:spLocks noGrp="1"/>
          </p:cNvSpPr>
          <p:nvPr>
            <p:ph idx="1"/>
          </p:nvPr>
        </p:nvSpPr>
        <p:spPr>
          <a:xfrm>
            <a:off x="377825" y="1019810"/>
            <a:ext cx="11558905" cy="5041265"/>
          </a:xfrm>
        </p:spPr>
        <p:txBody>
          <a:bodyPr/>
          <a:lstStyle/>
          <a:p>
            <a:pPr marL="0" indent="0">
              <a:buNone/>
            </a:pPr>
            <a:r>
              <a:rPr lang="zh-CN" altLang="en-US" sz="2000" b="1">
                <a:solidFill>
                  <a:schemeClr val="tx1"/>
                </a:solidFill>
                <a:effectLst>
                  <a:outerShdw blurRad="38100" dist="19050" dir="2700000" algn="tl" rotWithShape="0">
                    <a:schemeClr val="dk1">
                      <a:alpha val="40000"/>
                    </a:schemeClr>
                  </a:outerShdw>
                </a:effectLst>
              </a:rPr>
              <a:t>1. app.module.ts</a:t>
            </a:r>
            <a:endParaRPr lang="zh-CN" altLang="en-US" b="1">
              <a:solidFill>
                <a:schemeClr val="tx1"/>
              </a:solidFill>
              <a:effectLst>
                <a:outerShdw blurRad="38100" dist="19050" dir="2700000" algn="tl" rotWithShape="0">
                  <a:schemeClr val="dk1">
                    <a:alpha val="40000"/>
                  </a:schemeClr>
                </a:outerShdw>
              </a:effectLst>
            </a:endParaRPr>
          </a:p>
          <a:p>
            <a:r>
              <a:rPr lang="zh-CN" altLang="en-US">
                <a:solidFill>
                  <a:schemeClr val="tx1"/>
                </a:solidFill>
                <a:effectLst>
                  <a:outerShdw blurRad="38100" dist="19050" dir="2700000" algn="tl" rotWithShape="0">
                    <a:schemeClr val="dk1">
                      <a:alpha val="40000"/>
                    </a:schemeClr>
                  </a:outerShdw>
                </a:effectLst>
              </a:rPr>
              <a:t>定义 AppModule，这个根模块会告诉 Angular 如何组装该应用。 目前，它只声明了AppComponent。 稍后它还会声明更多组件。</a:t>
            </a:r>
          </a:p>
        </p:txBody>
      </p:sp>
      <p:pic>
        <p:nvPicPr>
          <p:cNvPr id="4" name="图片 3"/>
          <p:cNvPicPr>
            <a:picLocks noChangeAspect="1"/>
          </p:cNvPicPr>
          <p:nvPr/>
        </p:nvPicPr>
        <p:blipFill>
          <a:blip r:embed="rId3"/>
          <a:stretch>
            <a:fillRect/>
          </a:stretch>
        </p:blipFill>
        <p:spPr>
          <a:xfrm>
            <a:off x="959485" y="2359025"/>
            <a:ext cx="10746740" cy="4150995"/>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518795" y="239395"/>
            <a:ext cx="10968355" cy="666115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 17"/>
          <p:cNvGrpSpPr/>
          <p:nvPr/>
        </p:nvGrpSpPr>
        <p:grpSpPr>
          <a:xfrm>
            <a:off x="3642408" y="1239277"/>
            <a:ext cx="4682082" cy="1569660"/>
            <a:chOff x="3642408" y="1239277"/>
            <a:chExt cx="4682082" cy="1569660"/>
          </a:xfrm>
        </p:grpSpPr>
        <p:grpSp>
          <p:nvGrpSpPr>
            <p:cNvPr id="4" name="组合 9"/>
            <p:cNvGrpSpPr/>
            <p:nvPr/>
          </p:nvGrpSpPr>
          <p:grpSpPr>
            <a:xfrm>
              <a:off x="4487276" y="1380381"/>
              <a:ext cx="3837214" cy="1354217"/>
              <a:chOff x="6081486" y="649688"/>
              <a:chExt cx="3837214" cy="1354217"/>
            </a:xfrm>
          </p:grpSpPr>
          <p:sp>
            <p:nvSpPr>
              <p:cNvPr id="5" name="文本框 4"/>
              <p:cNvSpPr txBox="1"/>
              <p:nvPr/>
            </p:nvSpPr>
            <p:spPr>
              <a:xfrm>
                <a:off x="6081486" y="649688"/>
                <a:ext cx="3403762" cy="584775"/>
              </a:xfrm>
              <a:prstGeom prst="rect">
                <a:avLst/>
              </a:prstGeom>
              <a:noFill/>
              <a:effectLst/>
            </p:spPr>
            <p:txBody>
              <a:bodyPr wrap="square" rtlCol="0">
                <a:spAutoFit/>
              </a:bodyPr>
              <a:lstStyle/>
              <a:p>
                <a:r>
                  <a:rPr lang="en-US" altLang="zh-CN" sz="3200" dirty="0">
                    <a:solidFill>
                      <a:srgbClr val="06324B"/>
                    </a:solidFill>
                  </a:rPr>
                  <a:t>Basics</a:t>
                </a:r>
                <a:endParaRPr lang="zh-CN" altLang="en-US" sz="3200" dirty="0">
                  <a:solidFill>
                    <a:srgbClr val="06324B"/>
                  </a:solidFill>
                  <a:latin typeface="Microsoft Yi Baiti" panose="03000500000000000000" pitchFamily="66" charset="0"/>
                </a:endParaRPr>
              </a:p>
            </p:txBody>
          </p:sp>
          <p:sp>
            <p:nvSpPr>
              <p:cNvPr id="6" name="文本框 5"/>
              <p:cNvSpPr txBox="1"/>
              <p:nvPr/>
            </p:nvSpPr>
            <p:spPr>
              <a:xfrm>
                <a:off x="6081486" y="1296019"/>
                <a:ext cx="3837214" cy="707886"/>
              </a:xfrm>
              <a:prstGeom prst="rect">
                <a:avLst/>
              </a:prstGeom>
              <a:noFill/>
            </p:spPr>
            <p:txBody>
              <a:bodyPr wrap="square" rtlCol="0">
                <a:spAutoFit/>
              </a:bodyPr>
              <a:lstStyle/>
              <a:p>
                <a:r>
                  <a:rPr lang="zh-CN" altLang="en-US" sz="4000" b="1" dirty="0">
                    <a:latin typeface="微软雅黑" panose="020B0503020204020204" charset="-122"/>
                    <a:ea typeface="微软雅黑" panose="020B0503020204020204" charset="-122"/>
                  </a:rPr>
                  <a:t>基础知识</a:t>
                </a:r>
              </a:p>
            </p:txBody>
          </p:sp>
        </p:grpSp>
        <p:sp>
          <p:nvSpPr>
            <p:cNvPr id="7" name="TextBox 58"/>
            <p:cNvSpPr txBox="1"/>
            <p:nvPr/>
          </p:nvSpPr>
          <p:spPr>
            <a:xfrm>
              <a:off x="3642408" y="1239277"/>
              <a:ext cx="543739" cy="1569660"/>
            </a:xfrm>
            <a:prstGeom prst="rect">
              <a:avLst/>
            </a:prstGeom>
            <a:noFill/>
          </p:spPr>
          <p:txBody>
            <a:bodyPr wrap="none" rtlCol="0">
              <a:spAutoFit/>
            </a:bodyPr>
            <a:lstStyle/>
            <a:p>
              <a:pPr algn="ctr"/>
              <a:r>
                <a:rPr kumimoji="1" lang="en-US" altLang="zh-CN" sz="9600" b="1" dirty="0">
                  <a:solidFill>
                    <a:srgbClr val="06324B"/>
                  </a:solidFill>
                </a:rPr>
                <a:t>I</a:t>
              </a:r>
              <a:endParaRPr kumimoji="1" lang="zh-CN" altLang="en-US" sz="9600" b="1" dirty="0">
                <a:solidFill>
                  <a:srgbClr val="06324B"/>
                </a:solidFill>
              </a:endParaRPr>
            </a:p>
          </p:txBody>
        </p:sp>
      </p:grpSp>
      <p:grpSp>
        <p:nvGrpSpPr>
          <p:cNvPr id="19" name="组 18"/>
          <p:cNvGrpSpPr/>
          <p:nvPr/>
        </p:nvGrpSpPr>
        <p:grpSpPr>
          <a:xfrm>
            <a:off x="4537317" y="3062459"/>
            <a:ext cx="4687498" cy="758747"/>
            <a:chOff x="4537317" y="3062459"/>
            <a:chExt cx="4687498" cy="758747"/>
          </a:xfrm>
        </p:grpSpPr>
        <p:sp>
          <p:nvSpPr>
            <p:cNvPr id="8" name="TextBox 11"/>
            <p:cNvSpPr txBox="1"/>
            <p:nvPr/>
          </p:nvSpPr>
          <p:spPr>
            <a:xfrm>
              <a:off x="4537317" y="3073368"/>
              <a:ext cx="1788631"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rPr>
                <a:t>TypeScript介绍</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9" name="TextBox 11"/>
            <p:cNvSpPr txBox="1"/>
            <p:nvPr/>
          </p:nvSpPr>
          <p:spPr>
            <a:xfrm>
              <a:off x="6666742" y="3062459"/>
              <a:ext cx="2558073"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rPr>
                <a:t>TypeScript安装、编译</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0" name="TextBox 11"/>
            <p:cNvSpPr txBox="1"/>
            <p:nvPr/>
          </p:nvSpPr>
          <p:spPr>
            <a:xfrm>
              <a:off x="4548667" y="3513429"/>
              <a:ext cx="1900841" cy="307777"/>
            </a:xfrm>
            <a:prstGeom prst="rect">
              <a:avLst/>
            </a:prstGeom>
            <a:noFill/>
          </p:spPr>
          <p:txBody>
            <a:bodyPr wrap="none" lIns="0" tIns="0" rIns="0" bIns="0" rtlCol="0">
              <a:spAutoFit/>
            </a:bodyPr>
            <a:lstStyle/>
            <a:p>
              <a:pPr marL="121920" lvl="1" indent="-121920">
                <a:buFont typeface="Arial" panose="020B0604020202020204" pitchFamily="34" charset="0"/>
                <a:buChar char="•"/>
              </a:pPr>
              <a:r>
                <a:rPr lang="zh-CN" altLang="en-US" sz="2000" dirty="0">
                  <a:solidFill>
                    <a:schemeClr val="tx1">
                      <a:lumMod val="65000"/>
                      <a:lumOff val="35000"/>
                    </a:schemeClr>
                  </a:solidFill>
                </a:rPr>
                <a:t>TypeScript之IDE</a:t>
              </a:r>
              <a:endParaRPr lang="en-US" altLang="zh-CN" sz="20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17" name="组 16"/>
          <p:cNvGrpSpPr/>
          <p:nvPr/>
        </p:nvGrpSpPr>
        <p:grpSpPr>
          <a:xfrm>
            <a:off x="0" y="4339294"/>
            <a:ext cx="12192000" cy="2548293"/>
            <a:chOff x="0" y="4339294"/>
            <a:chExt cx="12192000" cy="2548293"/>
          </a:xfrm>
        </p:grpSpPr>
        <p:sp>
          <p:nvSpPr>
            <p:cNvPr id="14" name="矩形 13"/>
            <p:cNvSpPr/>
            <p:nvPr/>
          </p:nvSpPr>
          <p:spPr>
            <a:xfrm>
              <a:off x="7914640" y="5642421"/>
              <a:ext cx="254000" cy="351979"/>
            </a:xfrm>
            <a:prstGeom prst="rect">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97255"/>
              <a:ext cx="12192000" cy="2490332"/>
            </a:xfrm>
            <a:prstGeom prst="rect">
              <a:avLst/>
            </a:prstGeom>
          </p:spPr>
        </p:pic>
        <p:sp>
          <p:nvSpPr>
            <p:cNvPr id="16" name="矩形 15"/>
            <p:cNvSpPr/>
            <p:nvPr/>
          </p:nvSpPr>
          <p:spPr>
            <a:xfrm>
              <a:off x="0" y="4339294"/>
              <a:ext cx="12192000" cy="251870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par>
                          <p:cTn id="15" fill="hold">
                            <p:stCondLst>
                              <p:cond delay="1500"/>
                            </p:stCondLst>
                            <p:childTnLst>
                              <p:par>
                                <p:cTn id="16" presetID="14" presetClass="entr" presetSubtype="1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sz="2000" b="1" dirty="0">
                <a:solidFill>
                  <a:schemeClr val="tx1"/>
                </a:solidFill>
                <a:effectLst>
                  <a:outerShdw blurRad="38100" dist="19050" dir="2700000" algn="tl" rotWithShape="0">
                    <a:schemeClr val="dk1">
                      <a:alpha val="40000"/>
                    </a:schemeClr>
                  </a:outerShdw>
                </a:effectLst>
              </a:rPr>
              <a:t>2.自定义组件</a:t>
            </a:r>
            <a:endParaRPr lang="zh-CN" altLang="en-US" dirty="0"/>
          </a:p>
          <a:p>
            <a:r>
              <a:rPr lang="zh-CN" altLang="en-US" i="1" dirty="0"/>
              <a:t>https://github.com/angular/angular-cli</a:t>
            </a:r>
            <a:endParaRPr lang="zh-CN" altLang="en-US" dirty="0"/>
          </a:p>
          <a:p>
            <a:pPr marL="0" indent="0">
              <a:buNone/>
            </a:pPr>
            <a:r>
              <a:rPr lang="zh-CN" altLang="en-US" b="1" dirty="0">
                <a:solidFill>
                  <a:schemeClr val="tx1"/>
                </a:solidFill>
                <a:effectLst>
                  <a:outerShdw blurRad="38100" dist="19050" dir="2700000" algn="tl" rotWithShape="0">
                    <a:schemeClr val="dk1">
                      <a:alpha val="40000"/>
                    </a:schemeClr>
                  </a:outerShdw>
                </a:effectLst>
              </a:rPr>
              <a:t>创建组件：</a:t>
            </a:r>
          </a:p>
          <a:p>
            <a:r>
              <a:rPr lang="zh-CN" altLang="en-US" b="1" i="1" dirty="0">
                <a:solidFill>
                  <a:schemeClr val="tx1"/>
                </a:solidFill>
                <a:effectLst>
                  <a:outerShdw blurRad="38100" dist="19050" dir="2700000" algn="tl" rotWithShape="0">
                    <a:schemeClr val="dk1">
                      <a:alpha val="40000"/>
                    </a:schemeClr>
                  </a:outerShdw>
                </a:effectLst>
              </a:rPr>
              <a:t>ng g component components/header</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882" y="359375"/>
            <a:ext cx="10852237" cy="5041355"/>
          </a:xfrm>
        </p:spPr>
        <p:txBody>
          <a:bodyPr/>
          <a:lstStyle/>
          <a:p>
            <a:r>
              <a:rPr lang="zh-CN" altLang="en-US" sz="2400" b="1">
                <a:solidFill>
                  <a:schemeClr val="tx1"/>
                </a:solidFill>
                <a:effectLst>
                  <a:outerShdw blurRad="38100" dist="19050" dir="2700000" algn="tl" rotWithShape="0">
                    <a:schemeClr val="dk1">
                      <a:alpha val="40000"/>
                    </a:schemeClr>
                  </a:outerShdw>
                </a:effectLst>
              </a:rPr>
              <a:t>组件内容详解：</a:t>
            </a:r>
          </a:p>
        </p:txBody>
      </p:sp>
      <p:pic>
        <p:nvPicPr>
          <p:cNvPr id="4" name="图片 3"/>
          <p:cNvPicPr>
            <a:picLocks noChangeAspect="1"/>
          </p:cNvPicPr>
          <p:nvPr/>
        </p:nvPicPr>
        <p:blipFill>
          <a:blip r:embed="rId3"/>
          <a:stretch>
            <a:fillRect/>
          </a:stretch>
        </p:blipFill>
        <p:spPr>
          <a:xfrm>
            <a:off x="1252855" y="1372235"/>
            <a:ext cx="9900920" cy="4848860"/>
          </a:xfrm>
          <a:prstGeom prst="rect">
            <a:avLst/>
          </a:prstGeom>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431800"/>
            <a:ext cx="11352530" cy="647700"/>
          </a:xfrm>
        </p:spPr>
        <p:txBody>
          <a:bodyPr/>
          <a:lstStyle/>
          <a:p>
            <a:r>
              <a:rPr lang="zh-CN" altLang="en-US"/>
              <a:t>三、Angular创建组件、绑定数据、绑定属性、数据循环、条件判断、事件、表单处理、双向数据绑定</a:t>
            </a:r>
          </a:p>
        </p:txBody>
      </p:sp>
      <p:sp>
        <p:nvSpPr>
          <p:cNvPr id="3" name="内容占位符 2"/>
          <p:cNvSpPr>
            <a:spLocks noGrp="1"/>
          </p:cNvSpPr>
          <p:nvPr>
            <p:ph idx="1"/>
          </p:nvPr>
        </p:nvSpPr>
        <p:spPr/>
        <p:txBody>
          <a:bodyPr/>
          <a:lstStyle/>
          <a:p>
            <a:pPr marL="0" indent="0">
              <a:buNone/>
            </a:pPr>
            <a:r>
              <a:rPr lang="zh-CN" altLang="en-US" sz="1800">
                <a:solidFill>
                  <a:schemeClr val="tx1"/>
                </a:solidFill>
                <a:effectLst>
                  <a:outerShdw blurRad="38100" dist="19050" dir="2700000" algn="tl" rotWithShape="0">
                    <a:schemeClr val="dk1">
                      <a:alpha val="40000"/>
                    </a:schemeClr>
                  </a:outerShdw>
                </a:effectLst>
              </a:rPr>
              <a:t>一、创建 angualr 组件</a:t>
            </a:r>
          </a:p>
        </p:txBody>
      </p:sp>
      <p:pic>
        <p:nvPicPr>
          <p:cNvPr id="4" name="图片 3"/>
          <p:cNvPicPr>
            <a:picLocks noChangeAspect="1"/>
          </p:cNvPicPr>
          <p:nvPr/>
        </p:nvPicPr>
        <p:blipFill>
          <a:blip r:embed="rId3"/>
          <a:stretch>
            <a:fillRect/>
          </a:stretch>
        </p:blipFill>
        <p:spPr>
          <a:xfrm>
            <a:off x="1388110" y="1872615"/>
            <a:ext cx="10305415" cy="4685030"/>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二、angualr绑定数据</a:t>
            </a:r>
          </a:p>
        </p:txBody>
      </p:sp>
      <p:sp>
        <p:nvSpPr>
          <p:cNvPr id="3" name="内容占位符 2"/>
          <p:cNvSpPr>
            <a:spLocks noGrp="1"/>
          </p:cNvSpPr>
          <p:nvPr>
            <p:ph idx="1"/>
          </p:nvPr>
        </p:nvSpPr>
        <p:spPr/>
        <p:txBody>
          <a:bodyPr>
            <a:scene3d>
              <a:camera prst="orthographicFront"/>
              <a:lightRig rig="threePt" dir="t"/>
            </a:scene3d>
          </a:bodyPr>
          <a:lstStyle/>
          <a:p>
            <a:pPr marL="0" indent="0">
              <a:buNone/>
            </a:pPr>
            <a:r>
              <a:rPr lang="zh-CN" altLang="en-US" sz="2000" dirty="0">
                <a:solidFill>
                  <a:schemeClr val="tx1"/>
                </a:solidFill>
                <a:effectLst>
                  <a:outerShdw blurRad="38100" dist="19050" dir="2700000" algn="tl" rotWithShape="0">
                    <a:schemeClr val="dk1">
                      <a:alpha val="40000"/>
                    </a:schemeClr>
                  </a:outerShdw>
                </a:effectLst>
              </a:rPr>
              <a:t>1. 数据文本绑定</a:t>
            </a:r>
          </a:p>
          <a:p>
            <a:r>
              <a:rPr lang="zh-CN" altLang="en-US" sz="2000" dirty="0">
                <a:solidFill>
                  <a:schemeClr val="tx1"/>
                </a:solidFill>
                <a:effectLst>
                  <a:outerShdw blurRad="38100" dist="19050" dir="2700000" algn="tl" rotWithShape="0">
                    <a:schemeClr val="dk1">
                      <a:alpha val="40000"/>
                    </a:schemeClr>
                  </a:outerShdw>
                </a:effectLst>
              </a:rPr>
              <a:t>{{}}</a:t>
            </a:r>
          </a:p>
          <a:p>
            <a:pPr marL="0" indent="0">
              <a:buNone/>
            </a:pPr>
            <a:r>
              <a:rPr lang="zh-CN" altLang="en-US" sz="2000" dirty="0">
                <a:solidFill>
                  <a:schemeClr val="tx1"/>
                </a:solidFill>
                <a:effectLst>
                  <a:outerShdw blurRad="38100" dist="19050" dir="2700000" algn="tl" rotWithShape="0">
                    <a:schemeClr val="dk1">
                      <a:alpha val="40000"/>
                    </a:schemeClr>
                  </a:outerShdw>
                </a:effectLst>
              </a:rPr>
              <a:t>&lt;h1&gt; {{title}} &lt;/h1&gt;</a:t>
            </a:r>
          </a:p>
          <a:p>
            <a:pPr marL="0" indent="0">
              <a:buNone/>
            </a:pPr>
            <a:r>
              <a:rPr lang="zh-CN" altLang="en-US" sz="2000" dirty="0">
                <a:solidFill>
                  <a:schemeClr val="tx1"/>
                </a:solidFill>
                <a:effectLst>
                  <a:outerShdw blurRad="38100" dist="19050" dir="2700000" algn="tl" rotWithShape="0">
                    <a:schemeClr val="dk1">
                      <a:alpha val="40000"/>
                    </a:schemeClr>
                  </a:outerShdw>
                </a:effectLst>
              </a:rPr>
              <a:t>2.绑定 html</a:t>
            </a:r>
          </a:p>
          <a:p>
            <a:r>
              <a:rPr lang="zh-CN" altLang="en-US" sz="2000" dirty="0">
                <a:solidFill>
                  <a:schemeClr val="tx1"/>
                </a:solidFill>
                <a:effectLst>
                  <a:outerShdw blurRad="38100" dist="19050" dir="2700000" algn="tl" rotWithShape="0">
                    <a:schemeClr val="dk1">
                      <a:alpha val="40000"/>
                    </a:schemeClr>
                  </a:outerShdw>
                </a:effectLst>
              </a:rPr>
              <a:t>this.h="&lt;h2&gt;这是一个 h2 用[innerHTML]来解析&lt;/h2&gt;"</a:t>
            </a:r>
          </a:p>
          <a:p>
            <a:r>
              <a:rPr lang="zh-CN" altLang="en-US" sz="2000" dirty="0">
                <a:solidFill>
                  <a:schemeClr val="tx1"/>
                </a:solidFill>
                <a:effectLst>
                  <a:outerShdw blurRad="38100" dist="19050" dir="2700000" algn="tl" rotWithShape="0">
                    <a:schemeClr val="dk1">
                      <a:alpha val="40000"/>
                    </a:schemeClr>
                  </a:outerShdw>
                </a:effectLst>
              </a:rPr>
              <a:t>&lt;div [innerHTML]="h"&gt;&lt;/div&gt;</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数据循环 *ngFor</a:t>
            </a:r>
          </a:p>
        </p:txBody>
      </p:sp>
      <p:sp>
        <p:nvSpPr>
          <p:cNvPr id="3" name="内容占位符 2"/>
          <p:cNvSpPr>
            <a:spLocks noGrp="1"/>
          </p:cNvSpPr>
          <p:nvPr>
            <p:ph idx="1"/>
          </p:nvPr>
        </p:nvSpPr>
        <p:spPr>
          <a:xfrm>
            <a:off x="475572" y="1079465"/>
            <a:ext cx="10852237" cy="5041355"/>
          </a:xfrm>
        </p:spPr>
        <p:txBody>
          <a:bodyPr/>
          <a:lstStyle/>
          <a:p>
            <a:pPr marL="0" indent="0">
              <a:buNone/>
            </a:pPr>
            <a:r>
              <a:rPr lang="zh-CN" altLang="en-US" dirty="0"/>
              <a:t>1、*ngFor 普通循环</a:t>
            </a:r>
          </a:p>
          <a:p>
            <a:pPr marL="0" indent="0">
              <a:buNone/>
            </a:pPr>
            <a:r>
              <a:rPr lang="zh-CN" altLang="en-US" dirty="0"/>
              <a:t> &lt;ul&gt; &lt;li *ngFor="let item of list"&gt;</a:t>
            </a:r>
          </a:p>
          <a:p>
            <a:pPr marL="0" indent="0">
              <a:buNone/>
            </a:pPr>
            <a:r>
              <a:rPr lang="zh-CN" altLang="en-US" dirty="0"/>
              <a:t>     {{item}}</a:t>
            </a:r>
          </a:p>
          <a:p>
            <a:pPr marL="0" indent="0">
              <a:buNone/>
            </a:pPr>
            <a:r>
              <a:rPr lang="zh-CN" altLang="en-US" dirty="0"/>
              <a:t>  &lt;/li&gt;</a:t>
            </a:r>
          </a:p>
          <a:p>
            <a:pPr marL="0" indent="0">
              <a:buNone/>
            </a:pPr>
            <a:r>
              <a:rPr lang="zh-CN" altLang="en-US" dirty="0"/>
              <a:t>  &lt;/ul&gt;</a:t>
            </a:r>
          </a:p>
          <a:p>
            <a:pPr marL="0" indent="0">
              <a:buNone/>
            </a:pPr>
            <a:r>
              <a:rPr lang="zh-CN" altLang="en-US" dirty="0"/>
              <a:t>2、循环的时候设置 key</a:t>
            </a:r>
          </a:p>
          <a:p>
            <a:pPr marL="0" indent="0">
              <a:buNone/>
            </a:pPr>
            <a:r>
              <a:rPr lang="zh-CN" altLang="en-US" dirty="0"/>
              <a:t>  &lt;ul&gt;</a:t>
            </a:r>
          </a:p>
          <a:p>
            <a:pPr marL="0" indent="0">
              <a:buNone/>
            </a:pPr>
            <a:r>
              <a:rPr lang="zh-CN" altLang="en-US" dirty="0"/>
              <a:t>      &lt;li *ngFor="let item of list;let i = index;"&gt;</a:t>
            </a:r>
          </a:p>
          <a:p>
            <a:pPr marL="0" indent="0">
              <a:buNone/>
            </a:pPr>
            <a:r>
              <a:rPr lang="zh-CN" altLang="en-US" dirty="0"/>
              <a:t>      {{item}} --{{i}}</a:t>
            </a:r>
          </a:p>
          <a:p>
            <a:pPr marL="0" indent="0">
              <a:buNone/>
            </a:pPr>
            <a:r>
              <a:rPr lang="zh-CN" altLang="en-US" dirty="0"/>
              <a:t>    &lt;/li&gt;</a:t>
            </a:r>
          </a:p>
          <a:p>
            <a:pPr marL="0" indent="0">
              <a:buNone/>
            </a:pPr>
            <a:r>
              <a:rPr lang="zh-CN" altLang="en-US" dirty="0"/>
              <a:t>    &lt;/ul&gt;</a:t>
            </a:r>
          </a:p>
          <a:p>
            <a:endParaRPr lang="zh-CN" altLang="en-US" dirty="0"/>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四、条件判断 *ngIf</a:t>
            </a:r>
          </a:p>
        </p:txBody>
      </p:sp>
      <p:sp>
        <p:nvSpPr>
          <p:cNvPr id="3" name="内容占位符 2"/>
          <p:cNvSpPr>
            <a:spLocks noGrp="1"/>
          </p:cNvSpPr>
          <p:nvPr>
            <p:ph idx="1"/>
          </p:nvPr>
        </p:nvSpPr>
        <p:spPr>
          <a:xfrm>
            <a:off x="669882" y="1268695"/>
            <a:ext cx="10852237" cy="5041355"/>
          </a:xfrm>
        </p:spPr>
        <p:txBody>
          <a:bodyPr>
            <a:scene3d>
              <a:camera prst="orthographicFront"/>
              <a:lightRig rig="threePt" dir="t"/>
            </a:scene3d>
          </a:bodyPr>
          <a:lstStyle/>
          <a:p>
            <a:r>
              <a:rPr lang="zh-CN" altLang="en-US" sz="2000" dirty="0">
                <a:solidFill>
                  <a:schemeClr val="tx1"/>
                </a:solidFill>
                <a:effectLst>
                  <a:outerShdw blurRad="38100" dist="19050" dir="2700000" algn="tl" rotWithShape="0">
                    <a:schemeClr val="dk1">
                      <a:alpha val="40000"/>
                    </a:schemeClr>
                  </a:outerShdw>
                </a:effectLst>
              </a:rPr>
              <a:t> &lt;p *ngIf="list.length &gt; 3"&gt;这是 ngIF 判断是否显示&lt;/p&gt;</a:t>
            </a:r>
          </a:p>
          <a:p>
            <a:r>
              <a:rPr lang="zh-CN" altLang="en-US" sz="2000" dirty="0">
                <a:solidFill>
                  <a:schemeClr val="tx1"/>
                </a:solidFill>
                <a:effectLst>
                  <a:outerShdw blurRad="38100" dist="19050" dir="2700000" algn="tl" rotWithShape="0">
                    <a:schemeClr val="dk1">
                      <a:alpha val="40000"/>
                    </a:schemeClr>
                  </a:outerShdw>
                </a:effectLst>
              </a:rPr>
              <a:t>  &lt;p template="ngIf list.length &gt; 3"&gt;这是 ngIF 判断是否显示&lt;/p&gt;</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五、执行事件 (click)=”getData()”</a:t>
            </a:r>
          </a:p>
        </p:txBody>
      </p:sp>
      <p:sp>
        <p:nvSpPr>
          <p:cNvPr id="3" name="内容占位符 2"/>
          <p:cNvSpPr>
            <a:spLocks noGrp="1"/>
          </p:cNvSpPr>
          <p:nvPr>
            <p:ph idx="1"/>
          </p:nvPr>
        </p:nvSpPr>
        <p:spPr/>
        <p:txBody>
          <a:bodyPr/>
          <a:lstStyle/>
          <a:p>
            <a:pPr marL="0" indent="0">
              <a:buNone/>
            </a:pPr>
            <a:r>
              <a:rPr lang="zh-CN" altLang="en-US" dirty="0"/>
              <a:t>&lt;button class="button" (click)="getData()"&gt;</a:t>
            </a:r>
          </a:p>
          <a:p>
            <a:pPr marL="0" indent="0">
              <a:buNone/>
            </a:pPr>
            <a:r>
              <a:rPr lang="zh-CN" altLang="en-US" dirty="0"/>
              <a:t> 点击按钮触发事件</a:t>
            </a:r>
          </a:p>
          <a:p>
            <a:pPr marL="0" indent="0">
              <a:buNone/>
            </a:pPr>
            <a:r>
              <a:rPr lang="zh-CN" altLang="en-US" dirty="0"/>
              <a:t> &lt;/button&gt;</a:t>
            </a:r>
          </a:p>
          <a:p>
            <a:pPr marL="0" indent="0">
              <a:buNone/>
            </a:pPr>
            <a:r>
              <a:rPr lang="zh-CN" altLang="en-US" dirty="0"/>
              <a:t> </a:t>
            </a:r>
          </a:p>
          <a:p>
            <a:pPr marL="0" indent="0">
              <a:buNone/>
            </a:pPr>
            <a:r>
              <a:rPr lang="zh-CN" altLang="en-US" dirty="0"/>
              <a:t> &lt;button class="button" (click)="setData()"&gt;</a:t>
            </a:r>
          </a:p>
          <a:p>
            <a:pPr marL="0" indent="0">
              <a:buNone/>
            </a:pPr>
            <a:r>
              <a:rPr lang="zh-CN" altLang="en-US" dirty="0"/>
              <a:t> 点击按钮设置数据</a:t>
            </a:r>
          </a:p>
          <a:p>
            <a:pPr marL="0" indent="0">
              <a:buNone/>
            </a:pPr>
            <a:r>
              <a:rPr lang="zh-CN" altLang="en-US" dirty="0"/>
              <a:t> &lt;/button&gt;</a:t>
            </a:r>
          </a:p>
          <a:p>
            <a:pPr marL="0" indent="0">
              <a:buNone/>
            </a:pPr>
            <a:endParaRPr lang="zh-CN" altLang="en-US" dirty="0"/>
          </a:p>
        </p:txBody>
      </p:sp>
      <p:sp>
        <p:nvSpPr>
          <p:cNvPr id="4" name="矩形 3"/>
          <p:cNvSpPr/>
          <p:nvPr/>
        </p:nvSpPr>
        <p:spPr>
          <a:xfrm>
            <a:off x="7408545" y="1296035"/>
            <a:ext cx="3394075" cy="4225290"/>
          </a:xfrm>
          <a:prstGeom prst="rect">
            <a:avLst/>
          </a:prstGeom>
        </p:spPr>
        <p:txBody>
          <a:bodyPr vert="horz" wrap="square" lIns="101600" tIns="0" rIns="82550" bIns="0" rtlCol="0">
            <a:noAutofit/>
          </a:bodyPr>
          <a:lstStyle/>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getData(){ /*自定义方法获取数据*/</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//获取</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alert(this.msg);</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setData(){</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//设置值</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this.msg='这是设置的值';</a:t>
            </a:r>
          </a:p>
          <a:p>
            <a:pPr lvl="0" indent="0" algn="l">
              <a:lnSpc>
                <a:spcPct val="130000"/>
              </a:lnSpc>
              <a:spcBef>
                <a:spcPts val="0"/>
              </a:spcBef>
              <a:spcAft>
                <a:spcPts val="1000"/>
              </a:spcAft>
              <a:buClrTx/>
              <a:buSzTx/>
              <a:buNone/>
            </a:pPr>
            <a:r>
              <a:rPr lang="zh-CN" altLang="en-US" sz="1600" spc="150" dirty="0">
                <a:solidFill>
                  <a:schemeClr val="tx1">
                    <a:lumMod val="75000"/>
                    <a:lumOff val="25000"/>
                  </a:schemeClr>
                </a:solidFill>
                <a:uFillTx/>
                <a:sym typeface="+mn-ea"/>
              </a:rPr>
              <a:t> }</a:t>
            </a:r>
          </a:p>
          <a:p>
            <a:pPr lvl="0" indent="0" algn="l">
              <a:lnSpc>
                <a:spcPct val="130000"/>
              </a:lnSpc>
              <a:spcBef>
                <a:spcPts val="0"/>
              </a:spcBef>
              <a:spcAft>
                <a:spcPts val="1000"/>
              </a:spcAft>
              <a:buClrTx/>
              <a:buSzTx/>
              <a:buNone/>
            </a:pPr>
            <a:endParaRPr lang="zh-CN" altLang="en-US" sz="1600" spc="150" dirty="0">
              <a:solidFill>
                <a:schemeClr val="tx1">
                  <a:lumMod val="75000"/>
                  <a:lumOff val="25000"/>
                </a:schemeClr>
              </a:solidFill>
              <a:uFillTx/>
              <a:sym typeface="+mn-ea"/>
            </a:endParaRP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六、绑定属性</a:t>
            </a:r>
          </a:p>
        </p:txBody>
      </p:sp>
      <p:sp>
        <p:nvSpPr>
          <p:cNvPr id="3" name="内容占位符 2"/>
          <p:cNvSpPr>
            <a:spLocks noGrp="1"/>
          </p:cNvSpPr>
          <p:nvPr>
            <p:ph idx="1"/>
          </p:nvPr>
        </p:nvSpPr>
        <p:spPr/>
        <p:txBody>
          <a:bodyPr>
            <a:scene3d>
              <a:camera prst="orthographicFront"/>
              <a:lightRig rig="threePt" dir="t"/>
            </a:scene3d>
          </a:bodyPr>
          <a:lstStyle/>
          <a:p>
            <a:r>
              <a:rPr lang="zh-CN" altLang="en-US" sz="2400" dirty="0">
                <a:solidFill>
                  <a:schemeClr val="tx1"/>
                </a:solidFill>
                <a:effectLst>
                  <a:outerShdw blurRad="38100" dist="19050" dir="2700000" algn="tl" rotWithShape="0">
                    <a:schemeClr val="dk1">
                      <a:alpha val="40000"/>
                    </a:schemeClr>
                  </a:outerShdw>
                </a:effectLst>
              </a:rPr>
              <a:t>&lt;div [id]="id" [title]="msg"&gt;调试工具看看我的属性&lt;/div&gt;</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七、表单处理</a:t>
            </a:r>
          </a:p>
        </p:txBody>
      </p:sp>
      <p:sp>
        <p:nvSpPr>
          <p:cNvPr id="3" name="内容占位符 2"/>
          <p:cNvSpPr>
            <a:spLocks noGrp="1"/>
          </p:cNvSpPr>
          <p:nvPr>
            <p:ph idx="1"/>
          </p:nvPr>
        </p:nvSpPr>
        <p:spPr/>
        <p:txBody>
          <a:bodyPr>
            <a:scene3d>
              <a:camera prst="orthographicFront"/>
              <a:lightRig rig="threePt" dir="t"/>
            </a:scene3d>
          </a:bodyPr>
          <a:lstStyle/>
          <a:p>
            <a:pPr marL="0" indent="0">
              <a:buNone/>
            </a:pPr>
            <a:r>
              <a:rPr lang="zh-CN" altLang="en-US" sz="2400" b="1" dirty="0">
                <a:solidFill>
                  <a:schemeClr val="tx1"/>
                </a:solidFill>
                <a:effectLst>
                  <a:outerShdw blurRad="38100" dist="19050" dir="2700000" algn="tl" rotWithShape="0">
                    <a:schemeClr val="dk1">
                      <a:alpha val="40000"/>
                    </a:schemeClr>
                  </a:outerShdw>
                </a:effectLst>
              </a:rPr>
              <a:t>&lt;input type="text" (keyup)="keyUpFn($event)"/&gt;</a:t>
            </a:r>
          </a:p>
          <a:p>
            <a:pPr marL="0" indent="0">
              <a:buNone/>
            </a:pPr>
            <a:r>
              <a:rPr lang="zh-CN" altLang="en-US" sz="2400" b="1" dirty="0">
                <a:solidFill>
                  <a:schemeClr val="tx1"/>
                </a:solidFill>
                <a:effectLst>
                  <a:outerShdw blurRad="38100" dist="19050" dir="2700000" algn="tl" rotWithShape="0">
                    <a:schemeClr val="dk1">
                      <a:alpha val="40000"/>
                    </a:schemeClr>
                  </a:outerShdw>
                </a:effectLst>
              </a:rPr>
              <a:t>  keyUpFn(e){</a:t>
            </a:r>
          </a:p>
          <a:p>
            <a:pPr marL="0" indent="0">
              <a:buNone/>
            </a:pPr>
            <a:r>
              <a:rPr lang="zh-CN" altLang="en-US" sz="2400" b="1" dirty="0">
                <a:solidFill>
                  <a:schemeClr val="tx1"/>
                </a:solidFill>
                <a:effectLst>
                  <a:outerShdw blurRad="38100" dist="19050" dir="2700000" algn="tl" rotWithShape="0">
                    <a:schemeClr val="dk1">
                      <a:alpha val="40000"/>
                    </a:schemeClr>
                  </a:outerShdw>
                </a:effectLst>
              </a:rPr>
              <a:t> </a:t>
            </a:r>
            <a:r>
              <a:rPr lang="zh-CN" altLang="en-US" sz="2400" b="1" dirty="0" smtClean="0">
                <a:solidFill>
                  <a:schemeClr val="tx1"/>
                </a:solidFill>
                <a:effectLst>
                  <a:outerShdw blurRad="38100" dist="19050" dir="2700000" algn="tl" rotWithShape="0">
                    <a:schemeClr val="dk1">
                      <a:alpha val="40000"/>
                    </a:schemeClr>
                  </a:outerShdw>
                </a:effectLst>
              </a:rPr>
              <a:t>console.log(e</a:t>
            </a:r>
            <a:r>
              <a:rPr lang="en-US" altLang="zh-CN" sz="2400" b="1" dirty="0" smtClean="0">
                <a:solidFill>
                  <a:schemeClr val="tx1"/>
                </a:solidFill>
                <a:effectLst>
                  <a:outerShdw blurRad="38100" dist="19050" dir="2700000" algn="tl" rotWithShape="0">
                    <a:schemeClr val="dk1">
                      <a:alpha val="40000"/>
                    </a:schemeClr>
                  </a:outerShdw>
                </a:effectLst>
              </a:rPr>
              <a:t>.target</a:t>
            </a:r>
            <a:r>
              <a:rPr lang="zh-CN" altLang="en-US" sz="2400" b="1" dirty="0" smtClean="0">
                <a:solidFill>
                  <a:schemeClr val="tx1"/>
                </a:solidFill>
                <a:effectLst>
                  <a:outerShdw blurRad="38100" dist="19050" dir="2700000" algn="tl" rotWithShape="0">
                    <a:schemeClr val="dk1">
                      <a:alpha val="40000"/>
                    </a:schemeClr>
                  </a:outerShdw>
                </a:effectLst>
              </a:rPr>
              <a:t>)</a:t>
            </a:r>
            <a:endParaRPr lang="zh-CN" altLang="en-US" sz="2400" b="1" dirty="0">
              <a:solidFill>
                <a:schemeClr val="tx1"/>
              </a:solidFill>
              <a:effectLst>
                <a:outerShdw blurRad="38100" dist="19050" dir="2700000" algn="tl" rotWithShape="0">
                  <a:schemeClr val="dk1">
                    <a:alpha val="40000"/>
                  </a:schemeClr>
                </a:outerShdw>
              </a:effectLst>
            </a:endParaRPr>
          </a:p>
          <a:p>
            <a:pPr marL="0" indent="0">
              <a:buNone/>
            </a:pPr>
            <a:r>
              <a:rPr lang="en-US" altLang="zh-CN" sz="2400" b="1" dirty="0">
                <a:solidFill>
                  <a:schemeClr val="tx1"/>
                </a:solidFill>
                <a:effectLst>
                  <a:outerShdw blurRad="38100" dist="19050" dir="2700000" algn="tl" rotWithShape="0">
                    <a:schemeClr val="dk1">
                      <a:alpha val="40000"/>
                    </a:schemeClr>
                  </a:outerShdw>
                </a:effectLst>
              </a:rPr>
              <a:t>}</a:t>
            </a: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八、双向数据绑定</a:t>
            </a:r>
          </a:p>
        </p:txBody>
      </p:sp>
      <p:sp>
        <p:nvSpPr>
          <p:cNvPr id="3" name="内容占位符 2"/>
          <p:cNvSpPr>
            <a:spLocks noGrp="1"/>
          </p:cNvSpPr>
          <p:nvPr>
            <p:ph idx="1"/>
          </p:nvPr>
        </p:nvSpPr>
        <p:spPr/>
        <p:txBody>
          <a:bodyPr/>
          <a:lstStyle/>
          <a:p>
            <a:pPr marL="0" indent="0">
              <a:buNone/>
            </a:pPr>
            <a:r>
              <a:rPr lang="zh-CN" altLang="en-US" dirty="0"/>
              <a:t>&lt;input [(ngModel)]="inputValue"&gt;</a:t>
            </a:r>
          </a:p>
          <a:p>
            <a:pPr marL="0" indent="0">
              <a:buNone/>
            </a:pPr>
            <a:r>
              <a:rPr lang="zh-CN" altLang="en-US" dirty="0"/>
              <a:t>注意引入：FormsModule</a:t>
            </a:r>
          </a:p>
          <a:p>
            <a:pPr marL="0" indent="0">
              <a:buNone/>
            </a:pPr>
            <a:r>
              <a:rPr lang="zh-CN" altLang="en-US" dirty="0"/>
              <a:t>import { FormsModule } from '@angular/forms'; </a:t>
            </a:r>
          </a:p>
          <a:p>
            <a:pPr marL="0" indent="0">
              <a:buNone/>
            </a:pPr>
            <a:r>
              <a:rPr lang="zh-CN" altLang="en-US" dirty="0"/>
              <a:t>@NgModule({</a:t>
            </a:r>
          </a:p>
          <a:p>
            <a:pPr marL="0" indent="0">
              <a:buNone/>
            </a:pPr>
            <a:r>
              <a:rPr lang="zh-CN" altLang="en-US" dirty="0"/>
              <a:t> declarations: [</a:t>
            </a:r>
          </a:p>
          <a:p>
            <a:pPr marL="0" indent="0">
              <a:buNone/>
            </a:pPr>
            <a:r>
              <a:rPr lang="zh-CN" altLang="en-US" dirty="0"/>
              <a:t> AppComponent,</a:t>
            </a:r>
          </a:p>
          <a:p>
            <a:pPr marL="0" indent="0">
              <a:buNone/>
            </a:pPr>
            <a:r>
              <a:rPr lang="zh-CN" altLang="en-US" dirty="0"/>
              <a:t> HeaderComponent,</a:t>
            </a:r>
          </a:p>
          <a:p>
            <a:pPr marL="0" indent="0">
              <a:buNone/>
            </a:pPr>
            <a:r>
              <a:rPr lang="zh-CN" altLang="en-US" dirty="0"/>
              <a:t> FooterComponent,</a:t>
            </a:r>
          </a:p>
          <a:p>
            <a:pPr marL="0" indent="0">
              <a:buNone/>
            </a:pPr>
            <a:r>
              <a:rPr lang="zh-CN" altLang="en-US" dirty="0"/>
              <a:t> NewsComponent</a:t>
            </a:r>
          </a:p>
          <a:p>
            <a:pPr marL="0" indent="0">
              <a:buNone/>
            </a:pPr>
            <a:r>
              <a:rPr lang="zh-CN" altLang="en-US" dirty="0"/>
              <a:t> ],</a:t>
            </a:r>
          </a:p>
          <a:p>
            <a:pPr marL="0" indent="0">
              <a:buNone/>
            </a:pPr>
            <a:endParaRPr lang="zh-CN" altLang="en-US" dirty="0"/>
          </a:p>
        </p:txBody>
      </p:sp>
      <p:sp>
        <p:nvSpPr>
          <p:cNvPr id="4" name="矩形 3"/>
          <p:cNvSpPr/>
          <p:nvPr/>
        </p:nvSpPr>
        <p:spPr>
          <a:xfrm>
            <a:off x="7228205" y="903605"/>
            <a:ext cx="4159250" cy="557022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imports: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BrowserModule,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FormsModule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providers: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bootstrap: [AppComponent]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export class AppModule {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使用：</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r>
              <a:rPr lang="zh-CN" altLang="en-US" sz="2000" b="1" spc="150" dirty="0">
                <a:solidFill>
                  <a:srgbClr val="FF0000"/>
                </a:solidFill>
                <a:effectLst>
                  <a:outerShdw blurRad="38100" dist="19050" dir="2700000" algn="tl" rotWithShape="0">
                    <a:schemeClr val="dk1">
                      <a:alpha val="40000"/>
                    </a:schemeClr>
                  </a:outerShdw>
                </a:effectLst>
                <a:uFillTx/>
                <a:sym typeface="+mn-ea"/>
              </a:rPr>
              <a:t>&lt;input type="text" [(ngModel)]="inputValue"/&gt;</a:t>
            </a:r>
          </a:p>
          <a:p>
            <a:pPr lvl="0" algn="l">
              <a:lnSpc>
                <a:spcPct val="130000"/>
              </a:lnSpc>
              <a:spcBef>
                <a:spcPts val="0"/>
              </a:spcBef>
              <a:spcAft>
                <a:spcPts val="1000"/>
              </a:spcAft>
              <a:buClrTx/>
              <a:buSzTx/>
              <a:buFont typeface="Arial" panose="020B0604020202020204" pitchFamily="34" charset="0"/>
            </a:pPr>
            <a:r>
              <a:rPr lang="zh-CN" altLang="en-US" sz="2000" b="1" spc="150" dirty="0">
                <a:solidFill>
                  <a:srgbClr val="FF0000"/>
                </a:solidFill>
                <a:effectLst>
                  <a:outerShdw blurRad="38100" dist="19050" dir="2700000" algn="tl" rotWithShape="0">
                    <a:schemeClr val="dk1">
                      <a:alpha val="40000"/>
                    </a:schemeClr>
                  </a:outerShdw>
                </a:effectLst>
                <a:uFillTx/>
                <a:sym typeface="+mn-ea"/>
              </a:rPr>
              <a:t> {{inputValue}}</a:t>
            </a:r>
          </a:p>
          <a:p>
            <a:pPr lvl="0" algn="l">
              <a:lnSpc>
                <a:spcPct val="130000"/>
              </a:lnSpc>
              <a:spcBef>
                <a:spcPts val="0"/>
              </a:spcBef>
              <a:spcAft>
                <a:spcPts val="1000"/>
              </a:spcAft>
              <a:buClrTx/>
              <a:buSzTx/>
              <a:buFont typeface="Arial" panose="020B0604020202020204" pitchFamily="34" charset="0"/>
            </a:pPr>
            <a:endParaRPr lang="zh-CN" altLang="en-US" sz="2000" b="1" spc="150" dirty="0">
              <a:solidFill>
                <a:srgbClr val="FF0000"/>
              </a:solidFill>
              <a:effectLst>
                <a:outerShdw blurRad="38100" dist="19050" dir="2700000" algn="tl" rotWithShape="0">
                  <a:schemeClr val="dk1">
                    <a:alpha val="40000"/>
                  </a:schemeClr>
                </a:outerShdw>
              </a:effectLst>
              <a:uFillTx/>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063" y="1807262"/>
            <a:ext cx="3132824" cy="2892592"/>
          </a:xfrm>
          <a:prstGeom prst="rect">
            <a:avLst/>
          </a:prstGeom>
        </p:spPr>
      </p:pic>
      <p:grpSp>
        <p:nvGrpSpPr>
          <p:cNvPr id="59" name="组 58"/>
          <p:cNvGrpSpPr/>
          <p:nvPr/>
        </p:nvGrpSpPr>
        <p:grpSpPr>
          <a:xfrm>
            <a:off x="466111" y="377370"/>
            <a:ext cx="3894975" cy="651489"/>
            <a:chOff x="466111" y="377370"/>
            <a:chExt cx="3894975" cy="651489"/>
          </a:xfrm>
        </p:grpSpPr>
        <p:sp>
          <p:nvSpPr>
            <p:cNvPr id="4" name="菱形 3"/>
            <p:cNvSpPr/>
            <p:nvPr/>
          </p:nvSpPr>
          <p:spPr>
            <a:xfrm>
              <a:off x="466111" y="377370"/>
              <a:ext cx="651489" cy="651489"/>
            </a:xfrm>
            <a:prstGeom prst="diamond">
              <a:avLst/>
            </a:prstGeom>
            <a:solidFill>
              <a:srgbClr val="063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I</a:t>
              </a:r>
              <a:endParaRPr kumimoji="1" lang="zh-CN" altLang="en-US" dirty="0">
                <a:solidFill>
                  <a:schemeClr val="bg1"/>
                </a:solidFill>
              </a:endParaRPr>
            </a:p>
          </p:txBody>
        </p:sp>
        <p:sp>
          <p:nvSpPr>
            <p:cNvPr id="5" name="文本框 4"/>
            <p:cNvSpPr txBox="1"/>
            <p:nvPr/>
          </p:nvSpPr>
          <p:spPr>
            <a:xfrm>
              <a:off x="1117600" y="410727"/>
              <a:ext cx="3243486" cy="584775"/>
            </a:xfrm>
            <a:prstGeom prst="rect">
              <a:avLst/>
            </a:prstGeom>
            <a:noFill/>
          </p:spPr>
          <p:txBody>
            <a:bodyPr wrap="square" rtlCol="0">
              <a:spAutoFit/>
            </a:bodyPr>
            <a:lstStyle/>
            <a:p>
              <a:r>
                <a:rPr lang="nl-NL" altLang="zh-CN" b="1" dirty="0">
                  <a:solidFill>
                    <a:srgbClr val="06324B"/>
                  </a:solidFill>
                </a:rPr>
                <a:t> </a:t>
              </a:r>
              <a:r>
                <a:rPr lang="en-US" altLang="zh-CN" sz="3200" b="1" dirty="0">
                  <a:solidFill>
                    <a:srgbClr val="06324B"/>
                  </a:solidFill>
                </a:rPr>
                <a:t>TypeScript </a:t>
              </a:r>
              <a:r>
                <a:rPr lang="zh-CN" altLang="en-US" sz="3200" b="1" dirty="0">
                  <a:solidFill>
                    <a:srgbClr val="06324B"/>
                  </a:solidFill>
                </a:rPr>
                <a:t>介绍</a:t>
              </a:r>
              <a:endParaRPr lang="nl-NL" altLang="zh-CN" sz="3200" b="1" dirty="0">
                <a:solidFill>
                  <a:srgbClr val="06324B"/>
                </a:solidFill>
              </a:endParaRPr>
            </a:p>
          </p:txBody>
        </p:sp>
      </p:grpSp>
      <p:sp>
        <p:nvSpPr>
          <p:cNvPr id="28" name="Oval 26"/>
          <p:cNvSpPr>
            <a:spLocks noChangeAspect="1"/>
          </p:cNvSpPr>
          <p:nvPr/>
        </p:nvSpPr>
        <p:spPr>
          <a:xfrm>
            <a:off x="7327735" y="1652616"/>
            <a:ext cx="680202" cy="680202"/>
          </a:xfrm>
          <a:prstGeom prst="ellipse">
            <a:avLst/>
          </a:prstGeom>
          <a:solidFill>
            <a:srgbClr val="06324B"/>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zh-CN" sz="2800" dirty="0"/>
              <a:t>4</a:t>
            </a:r>
            <a:endParaRPr sz="2800" dirty="0"/>
          </a:p>
        </p:txBody>
      </p:sp>
      <p:sp>
        <p:nvSpPr>
          <p:cNvPr id="30" name="Oval 28"/>
          <p:cNvSpPr>
            <a:spLocks noChangeAspect="1"/>
          </p:cNvSpPr>
          <p:nvPr/>
        </p:nvSpPr>
        <p:spPr>
          <a:xfrm>
            <a:off x="7905784" y="3524369"/>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zh-CN" sz="2800" dirty="0"/>
              <a:t>5</a:t>
            </a:r>
            <a:endParaRPr sz="2800" dirty="0"/>
          </a:p>
        </p:txBody>
      </p:sp>
      <p:sp>
        <p:nvSpPr>
          <p:cNvPr id="32" name="Oval 32"/>
          <p:cNvSpPr>
            <a:spLocks noChangeAspect="1"/>
          </p:cNvSpPr>
          <p:nvPr/>
        </p:nvSpPr>
        <p:spPr>
          <a:xfrm>
            <a:off x="3798520" y="3524369"/>
            <a:ext cx="680202" cy="680202"/>
          </a:xfrm>
          <a:prstGeom prst="ellipse">
            <a:avLst/>
          </a:prstGeom>
          <a:solidFill>
            <a:srgbClr val="06324B"/>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zh-CN" sz="2800" dirty="0"/>
              <a:t>2</a:t>
            </a:r>
            <a:endParaRPr sz="2800" dirty="0"/>
          </a:p>
        </p:txBody>
      </p:sp>
      <p:sp>
        <p:nvSpPr>
          <p:cNvPr id="34" name="Oval 31"/>
          <p:cNvSpPr>
            <a:spLocks noChangeAspect="1"/>
          </p:cNvSpPr>
          <p:nvPr/>
        </p:nvSpPr>
        <p:spPr>
          <a:xfrm>
            <a:off x="4361086" y="1652616"/>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zh-CN" sz="2800" dirty="0"/>
              <a:t>1</a:t>
            </a:r>
            <a:endParaRPr sz="2800" dirty="0"/>
          </a:p>
        </p:txBody>
      </p:sp>
      <p:sp>
        <p:nvSpPr>
          <p:cNvPr id="38" name="Oval 39"/>
          <p:cNvSpPr>
            <a:spLocks noChangeAspect="1"/>
          </p:cNvSpPr>
          <p:nvPr/>
        </p:nvSpPr>
        <p:spPr>
          <a:xfrm>
            <a:off x="5866374" y="4809920"/>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zh-CN" sz="2800" dirty="0"/>
              <a:t>3</a:t>
            </a:r>
            <a:endParaRPr sz="2800" dirty="0"/>
          </a:p>
        </p:txBody>
      </p:sp>
      <p:sp>
        <p:nvSpPr>
          <p:cNvPr id="41" name="矩形 40"/>
          <p:cNvSpPr/>
          <p:nvPr/>
        </p:nvSpPr>
        <p:spPr>
          <a:xfrm>
            <a:off x="8198138" y="1577219"/>
            <a:ext cx="3544683" cy="830997"/>
          </a:xfrm>
          <a:prstGeom prst="rect">
            <a:avLst/>
          </a:prstGeom>
        </p:spPr>
        <p:txBody>
          <a:bodyPr wrap="square">
            <a:spAutoFit/>
            <a:scene3d>
              <a:camera prst="orthographicFront"/>
              <a:lightRig rig="threePt" dir="t"/>
            </a:scene3d>
            <a:sp3d contourW="12700"/>
          </a:bodyPr>
          <a:lstStyle/>
          <a:p>
            <a:r>
              <a:rPr lang="zh-CN" altLang="en-US" sz="1600" dirty="0">
                <a:latin typeface="微软雅黑" panose="020B0503020204020204" charset="-122"/>
                <a:ea typeface="微软雅黑" panose="020B0503020204020204" charset="-122"/>
                <a:cs typeface="微软雅黑" panose="020B0503020204020204" charset="-122"/>
              </a:rPr>
              <a:t>谷歌也在大力支持 Type</a:t>
            </a:r>
            <a:r>
              <a:rPr lang="en-US" altLang="zh-CN" sz="1600" dirty="0">
                <a:latin typeface="微软雅黑" panose="020B0503020204020204" charset="-122"/>
                <a:ea typeface="微软雅黑" panose="020B0503020204020204" charset="-122"/>
                <a:cs typeface="微软雅黑" panose="020B0503020204020204" charset="-122"/>
              </a:rPr>
              <a:t>S</a:t>
            </a:r>
            <a:r>
              <a:rPr lang="zh-CN" altLang="en-US" sz="1600" dirty="0">
                <a:latin typeface="微软雅黑" panose="020B0503020204020204" charset="-122"/>
                <a:ea typeface="微软雅黑" panose="020B0503020204020204" charset="-122"/>
                <a:cs typeface="微软雅黑" panose="020B0503020204020204" charset="-122"/>
              </a:rPr>
              <a:t>cript 的推广，谷歌的 </a:t>
            </a:r>
            <a:r>
              <a:rPr lang="en-US" altLang="zh-CN" sz="1600" dirty="0">
                <a:latin typeface="微软雅黑" panose="020B0503020204020204" charset="-122"/>
                <a:ea typeface="微软雅黑" panose="020B0503020204020204" charset="-122"/>
                <a:cs typeface="微软雅黑" panose="020B0503020204020204" charset="-122"/>
              </a:rPr>
              <a:t>A</a:t>
            </a:r>
            <a:r>
              <a:rPr lang="zh-CN" altLang="en-US" sz="1600" dirty="0">
                <a:latin typeface="微软雅黑" panose="020B0503020204020204" charset="-122"/>
                <a:ea typeface="微软雅黑" panose="020B0503020204020204" charset="-122"/>
                <a:cs typeface="微软雅黑" panose="020B0503020204020204" charset="-122"/>
              </a:rPr>
              <a:t>ngular2.x+就是基于 Type</a:t>
            </a:r>
            <a:r>
              <a:rPr lang="en-US" altLang="zh-CN" sz="1600" dirty="0">
                <a:latin typeface="微软雅黑" panose="020B0503020204020204" charset="-122"/>
                <a:ea typeface="微软雅黑" panose="020B0503020204020204" charset="-122"/>
                <a:cs typeface="微软雅黑" panose="020B0503020204020204" charset="-122"/>
              </a:rPr>
              <a:t>S</a:t>
            </a:r>
            <a:r>
              <a:rPr lang="zh-CN" altLang="en-US" sz="1600" dirty="0">
                <a:latin typeface="微软雅黑" panose="020B0503020204020204" charset="-122"/>
                <a:ea typeface="微软雅黑" panose="020B0503020204020204" charset="-122"/>
                <a:cs typeface="微软雅黑" panose="020B0503020204020204" charset="-122"/>
              </a:rPr>
              <a:t>cript 语法</a:t>
            </a:r>
          </a:p>
        </p:txBody>
      </p:sp>
      <p:sp>
        <p:nvSpPr>
          <p:cNvPr id="44" name="矩形 43"/>
          <p:cNvSpPr/>
          <p:nvPr/>
        </p:nvSpPr>
        <p:spPr>
          <a:xfrm>
            <a:off x="8776187" y="3572083"/>
            <a:ext cx="2775856" cy="584775"/>
          </a:xfrm>
          <a:prstGeom prst="rect">
            <a:avLst/>
          </a:prstGeom>
        </p:spPr>
        <p:txBody>
          <a:bodyPr wrap="square">
            <a:spAutoFit/>
            <a:scene3d>
              <a:camera prst="orthographicFront"/>
              <a:lightRig rig="threePt" dir="t"/>
            </a:scene3d>
            <a:sp3d contourW="12700"/>
          </a:bodyPr>
          <a:lstStyle/>
          <a:p>
            <a:r>
              <a:rPr lang="zh-CN" altLang="en-US" sz="1600" dirty="0">
                <a:latin typeface="微软雅黑" panose="020B0503020204020204" charset="-122"/>
                <a:ea typeface="微软雅黑" panose="020B0503020204020204" charset="-122"/>
                <a:cs typeface="微软雅黑" panose="020B0503020204020204" charset="-122"/>
              </a:rPr>
              <a:t>最新的 Vue 、React 也可以集成 TypeScript</a:t>
            </a:r>
          </a:p>
        </p:txBody>
      </p:sp>
      <p:sp>
        <p:nvSpPr>
          <p:cNvPr id="50" name="矩形 49"/>
          <p:cNvSpPr/>
          <p:nvPr/>
        </p:nvSpPr>
        <p:spPr>
          <a:xfrm>
            <a:off x="606851" y="1684941"/>
            <a:ext cx="3564034" cy="615553"/>
          </a:xfrm>
          <a:prstGeom prst="rect">
            <a:avLst/>
          </a:prstGeom>
        </p:spPr>
        <p:txBody>
          <a:bodyPr wrap="square">
            <a:spAutoFit/>
            <a:scene3d>
              <a:camera prst="orthographicFront"/>
              <a:lightRig rig="threePt" dir="t"/>
            </a:scene3d>
            <a:sp3d contourW="12700"/>
          </a:bodyPr>
          <a:lstStyle/>
          <a:p>
            <a:r>
              <a:rPr lang="zh-CN" altLang="en-US" sz="1600" dirty="0">
                <a:latin typeface="微软雅黑" panose="020B0503020204020204" charset="-122"/>
                <a:ea typeface="微软雅黑" panose="020B0503020204020204" charset="-122"/>
                <a:cs typeface="微软雅黑" panose="020B0503020204020204" charset="-122"/>
              </a:rPr>
              <a:t>TypeScript 是由微软开发的一款开源的编程语言</a:t>
            </a:r>
            <a:r>
              <a:rPr lang="zh-CN" altLang="en-US" dirty="0">
                <a:latin typeface="微软雅黑" panose="020B0503020204020204" charset="-122"/>
                <a:ea typeface="微软雅黑" panose="020B0503020204020204" charset="-122"/>
                <a:cs typeface="微软雅黑" panose="020B0503020204020204" charset="-122"/>
              </a:rPr>
              <a:t>，并且在</a:t>
            </a:r>
            <a:r>
              <a:rPr lang="en-US" altLang="zh-CN" dirty="0">
                <a:latin typeface="微软雅黑" panose="020B0503020204020204" charset="-122"/>
                <a:ea typeface="微软雅黑" panose="020B0503020204020204" charset="-122"/>
                <a:cs typeface="微软雅黑" panose="020B0503020204020204" charset="-122"/>
              </a:rPr>
              <a:t>GitHub</a:t>
            </a:r>
            <a:r>
              <a:rPr lang="zh-CN" altLang="en-US" dirty="0">
                <a:latin typeface="微软雅黑" panose="020B0503020204020204" charset="-122"/>
                <a:ea typeface="微软雅黑" panose="020B0503020204020204" charset="-122"/>
                <a:cs typeface="微软雅黑" panose="020B0503020204020204" charset="-122"/>
              </a:rPr>
              <a:t>开源</a:t>
            </a:r>
          </a:p>
        </p:txBody>
      </p:sp>
      <p:sp>
        <p:nvSpPr>
          <p:cNvPr id="53" name="矩形 52"/>
          <p:cNvSpPr/>
          <p:nvPr/>
        </p:nvSpPr>
        <p:spPr>
          <a:xfrm>
            <a:off x="3525551" y="5630200"/>
            <a:ext cx="5361849" cy="683264"/>
          </a:xfrm>
          <a:prstGeom prst="rect">
            <a:avLst/>
          </a:prstGeom>
        </p:spPr>
        <p:txBody>
          <a:bodyPr wrap="square">
            <a:spAutoFit/>
            <a:scene3d>
              <a:camera prst="orthographicFront"/>
              <a:lightRig rig="threePt" dir="t"/>
            </a:scene3d>
            <a:sp3d contourW="12700"/>
          </a:bodyPr>
          <a:lstStyle/>
          <a:p>
            <a:pPr lvl="0">
              <a:lnSpc>
                <a:spcPct val="120000"/>
              </a:lnSpc>
              <a:defRPr/>
            </a:pPr>
            <a:r>
              <a:rPr lang="zh-CN" altLang="en-US" sz="1600" dirty="0">
                <a:latin typeface="微软雅黑" panose="020B0503020204020204" charset="-122"/>
                <a:ea typeface="微软雅黑" panose="020B0503020204020204" charset="-122"/>
                <a:cs typeface="微软雅黑" panose="020B0503020204020204" charset="-122"/>
              </a:rPr>
              <a:t>TypeScript 更像后端 </a:t>
            </a:r>
            <a:r>
              <a:rPr lang="en-US" altLang="zh-CN" sz="1600" dirty="0">
                <a:latin typeface="微软雅黑" panose="020B0503020204020204" charset="-122"/>
                <a:ea typeface="微软雅黑" panose="020B0503020204020204" charset="-122"/>
                <a:cs typeface="微软雅黑" panose="020B0503020204020204" charset="-122"/>
              </a:rPr>
              <a:t>J</a:t>
            </a:r>
            <a:r>
              <a:rPr lang="zh-CN" altLang="en-US" sz="1600" dirty="0">
                <a:latin typeface="微软雅黑" panose="020B0503020204020204" charset="-122"/>
                <a:ea typeface="微软雅黑" panose="020B0503020204020204" charset="-122"/>
                <a:cs typeface="微软雅黑" panose="020B0503020204020204" charset="-122"/>
              </a:rPr>
              <a:t>ava、C#这样的面向对象语言，可以让 </a:t>
            </a:r>
            <a:r>
              <a:rPr lang="en-US" altLang="zh-CN" sz="1600" dirty="0">
                <a:latin typeface="微软雅黑" panose="020B0503020204020204" charset="-122"/>
                <a:ea typeface="微软雅黑" panose="020B0503020204020204" charset="-122"/>
                <a:cs typeface="微软雅黑" panose="020B0503020204020204" charset="-122"/>
              </a:rPr>
              <a:t>J</a:t>
            </a:r>
            <a:r>
              <a:rPr lang="zh-CN" altLang="en-US" sz="1600" dirty="0">
                <a:latin typeface="微软雅黑" panose="020B0503020204020204" charset="-122"/>
                <a:ea typeface="微软雅黑" panose="020B0503020204020204" charset="-122"/>
                <a:cs typeface="微软雅黑" panose="020B0503020204020204" charset="-122"/>
              </a:rPr>
              <a:t>ava</a:t>
            </a:r>
            <a:r>
              <a:rPr lang="en-US" altLang="zh-CN" sz="1600" dirty="0">
                <a:latin typeface="微软雅黑" panose="020B0503020204020204" charset="-122"/>
                <a:ea typeface="微软雅黑" panose="020B0503020204020204" charset="-122"/>
                <a:cs typeface="微软雅黑" panose="020B0503020204020204" charset="-122"/>
              </a:rPr>
              <a:t>S</a:t>
            </a:r>
            <a:r>
              <a:rPr lang="zh-CN" altLang="en-US" sz="1600" dirty="0">
                <a:latin typeface="微软雅黑" panose="020B0503020204020204" charset="-122"/>
                <a:ea typeface="微软雅黑" panose="020B0503020204020204" charset="-122"/>
                <a:cs typeface="微软雅黑" panose="020B0503020204020204" charset="-122"/>
              </a:rPr>
              <a:t>cript更加“健壮”的开发大型企业项目</a:t>
            </a:r>
            <a:endParaRPr kumimoji="0" lang="zh-CN" altLang="en-US" sz="1600" u="none" strike="noStrike" kern="1200" cap="none" spc="0" normalizeH="0" baseline="0" noProof="0" dirty="0">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56" name="矩形 55"/>
          <p:cNvSpPr/>
          <p:nvPr/>
        </p:nvSpPr>
        <p:spPr>
          <a:xfrm>
            <a:off x="606851" y="3325861"/>
            <a:ext cx="3045944" cy="1077218"/>
          </a:xfrm>
          <a:prstGeom prst="rect">
            <a:avLst/>
          </a:prstGeom>
        </p:spPr>
        <p:txBody>
          <a:bodyPr wrap="square">
            <a:spAutoFit/>
            <a:scene3d>
              <a:camera prst="orthographicFront"/>
              <a:lightRig rig="threePt" dir="t"/>
            </a:scene3d>
            <a:sp3d contourW="12700"/>
          </a:bodyPr>
          <a:lstStyle/>
          <a:p>
            <a:r>
              <a:rPr lang="zh-CN" altLang="en-US" sz="1600" dirty="0">
                <a:latin typeface="微软雅黑" panose="020B0503020204020204" charset="-122"/>
                <a:ea typeface="微软雅黑" panose="020B0503020204020204" charset="-122"/>
                <a:cs typeface="微软雅黑" panose="020B0503020204020204" charset="-122"/>
              </a:rPr>
              <a:t>TypeScript 是 </a:t>
            </a:r>
            <a:r>
              <a:rPr lang="en-US" altLang="zh-CN" sz="1600" dirty="0">
                <a:latin typeface="微软雅黑" panose="020B0503020204020204" charset="-122"/>
                <a:ea typeface="微软雅黑" panose="020B0503020204020204" charset="-122"/>
                <a:cs typeface="微软雅黑" panose="020B0503020204020204" charset="-122"/>
              </a:rPr>
              <a:t>J</a:t>
            </a:r>
            <a:r>
              <a:rPr lang="zh-CN" altLang="en-US" sz="1600" dirty="0">
                <a:latin typeface="微软雅黑" panose="020B0503020204020204" charset="-122"/>
                <a:ea typeface="微软雅黑" panose="020B0503020204020204" charset="-122"/>
                <a:cs typeface="微软雅黑" panose="020B0503020204020204" charset="-122"/>
              </a:rPr>
              <a:t>ava</a:t>
            </a:r>
            <a:r>
              <a:rPr lang="en-US" altLang="zh-CN" sz="1600" dirty="0">
                <a:latin typeface="微软雅黑" panose="020B0503020204020204" charset="-122"/>
                <a:ea typeface="微软雅黑" panose="020B0503020204020204" charset="-122"/>
                <a:cs typeface="微软雅黑" panose="020B0503020204020204" charset="-122"/>
              </a:rPr>
              <a:t>S</a:t>
            </a:r>
            <a:r>
              <a:rPr lang="zh-CN" altLang="en-US" sz="1600" dirty="0">
                <a:latin typeface="微软雅黑" panose="020B0503020204020204" charset="-122"/>
                <a:ea typeface="微软雅黑" panose="020B0503020204020204" charset="-122"/>
                <a:cs typeface="微软雅黑" panose="020B0503020204020204" charset="-122"/>
              </a:rPr>
              <a:t>cript 的超级，遵循最新的 ES6、E</a:t>
            </a:r>
            <a:r>
              <a:rPr lang="en-US" altLang="zh-CN" sz="1600" dirty="0">
                <a:latin typeface="微软雅黑" panose="020B0503020204020204" charset="-122"/>
                <a:ea typeface="微软雅黑" panose="020B0503020204020204" charset="-122"/>
                <a:cs typeface="微软雅黑" panose="020B0503020204020204" charset="-122"/>
              </a:rPr>
              <a:t>S</a:t>
            </a:r>
            <a:r>
              <a:rPr lang="zh-CN" altLang="en-US" sz="1600" dirty="0">
                <a:latin typeface="微软雅黑" panose="020B0503020204020204" charset="-122"/>
                <a:ea typeface="微软雅黑" panose="020B0503020204020204" charset="-122"/>
                <a:cs typeface="微软雅黑" panose="020B0503020204020204" charset="-122"/>
              </a:rPr>
              <a:t>5 规范。TypeScript 扩展了 JavaScript</a:t>
            </a:r>
          </a:p>
          <a:p>
            <a:r>
              <a:rPr lang="zh-CN" altLang="en-US" sz="1600" dirty="0">
                <a:latin typeface="微软雅黑" panose="020B0503020204020204" charset="-122"/>
                <a:ea typeface="微软雅黑" panose="020B0503020204020204" charset="-122"/>
                <a:cs typeface="微软雅黑" panose="020B0503020204020204" charset="-122"/>
              </a:rPr>
              <a:t>的语法</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up)">
                                      <p:cBhvr>
                                        <p:cTn id="8" dur="500"/>
                                        <p:tgtEl>
                                          <p:spTgt spid="59"/>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p:tgtEl>
                                          <p:spTgt spid="50"/>
                                        </p:tgtEl>
                                        <p:attrNameLst>
                                          <p:attrName>ppt_y</p:attrName>
                                        </p:attrNameLst>
                                      </p:cBhvr>
                                      <p:tavLst>
                                        <p:tav tm="0">
                                          <p:val>
                                            <p:strVal val="#ppt_y+#ppt_h*1.125000"/>
                                          </p:val>
                                        </p:tav>
                                        <p:tav tm="100000">
                                          <p:val>
                                            <p:strVal val="#ppt_y"/>
                                          </p:val>
                                        </p:tav>
                                      </p:tavLst>
                                    </p:anim>
                                    <p:animEffect transition="in" filter="wipe(up)">
                                      <p:cBhvr>
                                        <p:cTn id="23" dur="500"/>
                                        <p:tgtEl>
                                          <p:spTgt spid="50"/>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p:tgtEl>
                                          <p:spTgt spid="56"/>
                                        </p:tgtEl>
                                        <p:attrNameLst>
                                          <p:attrName>ppt_y</p:attrName>
                                        </p:attrNameLst>
                                      </p:cBhvr>
                                      <p:tavLst>
                                        <p:tav tm="0">
                                          <p:val>
                                            <p:strVal val="#ppt_y+#ppt_h*1.125000"/>
                                          </p:val>
                                        </p:tav>
                                        <p:tav tm="100000">
                                          <p:val>
                                            <p:strVal val="#ppt_y"/>
                                          </p:val>
                                        </p:tav>
                                      </p:tavLst>
                                    </p:anim>
                                    <p:animEffect transition="in" filter="wipe(up)">
                                      <p:cBhvr>
                                        <p:cTn id="33" dur="500"/>
                                        <p:tgtEl>
                                          <p:spTgt spid="56"/>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p:tgtEl>
                                          <p:spTgt spid="53"/>
                                        </p:tgtEl>
                                        <p:attrNameLst>
                                          <p:attrName>ppt_y</p:attrName>
                                        </p:attrNameLst>
                                      </p:cBhvr>
                                      <p:tavLst>
                                        <p:tav tm="0">
                                          <p:val>
                                            <p:strVal val="#ppt_y+#ppt_h*1.125000"/>
                                          </p:val>
                                        </p:tav>
                                        <p:tav tm="100000">
                                          <p:val>
                                            <p:strVal val="#ppt_y"/>
                                          </p:val>
                                        </p:tav>
                                      </p:tavLst>
                                    </p:anim>
                                    <p:animEffect transition="in" filter="wipe(up)">
                                      <p:cBhvr>
                                        <p:cTn id="43" dur="500"/>
                                        <p:tgtEl>
                                          <p:spTgt spid="53"/>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additive="base">
                                        <p:cTn id="62" dur="500"/>
                                        <p:tgtEl>
                                          <p:spTgt spid="44"/>
                                        </p:tgtEl>
                                        <p:attrNameLst>
                                          <p:attrName>ppt_y</p:attrName>
                                        </p:attrNameLst>
                                      </p:cBhvr>
                                      <p:tavLst>
                                        <p:tav tm="0">
                                          <p:val>
                                            <p:strVal val="#ppt_y+#ppt_h*1.125000"/>
                                          </p:val>
                                        </p:tav>
                                        <p:tav tm="100000">
                                          <p:val>
                                            <p:strVal val="#ppt_y"/>
                                          </p:val>
                                        </p:tav>
                                      </p:tavLst>
                                    </p:anim>
                                    <p:animEffect transition="in" filter="wipe(up)">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0" grpId="0" bldLvl="0" animBg="1"/>
      <p:bldP spid="32" grpId="0" bldLvl="0" animBg="1"/>
      <p:bldP spid="34" grpId="0" bldLvl="0" animBg="1"/>
      <p:bldP spid="38" grpId="0" bldLvl="0" animBg="1"/>
      <p:bldP spid="41" grpId="0"/>
      <p:bldP spid="44" grpId="0"/>
      <p:bldP spid="50" grpId="0"/>
      <p:bldP spid="53" grpId="0"/>
      <p:bldP spid="5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四、Angular创建使用服务</a:t>
            </a:r>
          </a:p>
        </p:txBody>
      </p:sp>
      <p:sp>
        <p:nvSpPr>
          <p:cNvPr id="3" name="内容占位符 2"/>
          <p:cNvSpPr>
            <a:spLocks noGrp="1"/>
          </p:cNvSpPr>
          <p:nvPr>
            <p:ph idx="1"/>
          </p:nvPr>
        </p:nvSpPr>
        <p:spPr/>
        <p:txBody>
          <a:bodyPr/>
          <a:lstStyle/>
          <a:p>
            <a:pPr marL="0" indent="0">
              <a:buNone/>
            </a:pPr>
            <a:r>
              <a:rPr lang="zh-CN" altLang="en-US"/>
              <a:t>一、 Angualr CLI 创建服务</a:t>
            </a:r>
          </a:p>
          <a:p>
            <a:pPr marL="0" indent="0">
              <a:buNone/>
            </a:pPr>
            <a:endParaRPr lang="zh-CN" altLang="en-US"/>
          </a:p>
          <a:p>
            <a:pPr marL="0" indent="0">
              <a:buNone/>
            </a:pPr>
            <a:endParaRPr lang="zh-CN" altLang="en-US"/>
          </a:p>
        </p:txBody>
      </p:sp>
      <p:pic>
        <p:nvPicPr>
          <p:cNvPr id="4" name="图片 3"/>
          <p:cNvPicPr>
            <a:picLocks noChangeAspect="1"/>
          </p:cNvPicPr>
          <p:nvPr/>
        </p:nvPicPr>
        <p:blipFill>
          <a:blip r:embed="rId3"/>
          <a:stretch>
            <a:fillRect/>
          </a:stretch>
        </p:blipFill>
        <p:spPr>
          <a:xfrm>
            <a:off x="1003300" y="2057400"/>
            <a:ext cx="10519410" cy="2381250"/>
          </a:xfrm>
          <a:prstGeom prst="rect">
            <a:avLst/>
          </a:prstGeom>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二、创建服务命令</a:t>
            </a:r>
          </a:p>
        </p:txBody>
      </p:sp>
      <p:sp>
        <p:nvSpPr>
          <p:cNvPr id="3" name="内容占位符 2"/>
          <p:cNvSpPr>
            <a:spLocks noGrp="1"/>
          </p:cNvSpPr>
          <p:nvPr>
            <p:ph idx="1"/>
          </p:nvPr>
        </p:nvSpPr>
        <p:spPr/>
        <p:txBody>
          <a:bodyPr>
            <a:scene3d>
              <a:camera prst="orthographicFront"/>
              <a:lightRig rig="threePt" dir="t"/>
            </a:scene3d>
          </a:bodyPr>
          <a:lstStyle/>
          <a:p>
            <a:pPr marL="0" indent="0">
              <a:buNone/>
            </a:pPr>
            <a:r>
              <a:rPr lang="zh-CN" altLang="en-US" sz="2400" i="1" dirty="0">
                <a:solidFill>
                  <a:srgbClr val="FF0000"/>
                </a:solidFill>
                <a:effectLst>
                  <a:outerShdw blurRad="38100" dist="19050" dir="2700000" algn="tl" rotWithShape="0">
                    <a:schemeClr val="dk1">
                      <a:alpha val="40000"/>
                    </a:schemeClr>
                  </a:outerShdw>
                </a:effectLst>
              </a:rPr>
              <a:t>ng g service my-new-service</a:t>
            </a:r>
          </a:p>
          <a:p>
            <a:pPr marL="0" indent="0">
              <a:buNone/>
            </a:pPr>
            <a:endParaRPr lang="zh-CN" altLang="en-US" sz="2400" i="1" dirty="0">
              <a:solidFill>
                <a:srgbClr val="FF0000"/>
              </a:solidFill>
              <a:effectLst>
                <a:outerShdw blurRad="38100" dist="19050" dir="2700000" algn="tl" rotWithShape="0">
                  <a:schemeClr val="dk1">
                    <a:alpha val="40000"/>
                  </a:schemeClr>
                </a:outerShdw>
              </a:effectLst>
            </a:endParaRPr>
          </a:p>
          <a:p>
            <a:pPr marL="0" indent="0">
              <a:buNone/>
            </a:pPr>
            <a:r>
              <a:rPr lang="zh-CN" altLang="en-US" sz="2400" dirty="0">
                <a:solidFill>
                  <a:schemeClr val="tx1"/>
                </a:solidFill>
                <a:effectLst>
                  <a:outerShdw blurRad="38100" dist="19050" dir="2700000" algn="tl" rotWithShape="0">
                    <a:schemeClr val="dk1">
                      <a:alpha val="40000"/>
                    </a:schemeClr>
                  </a:outerShdw>
                </a:effectLst>
              </a:rPr>
              <a:t>创建到指定目录下面</a:t>
            </a:r>
          </a:p>
          <a:p>
            <a:pPr marL="0" indent="0">
              <a:buNone/>
            </a:pPr>
            <a:r>
              <a:rPr lang="zh-CN" altLang="en-US" sz="2400" i="1" dirty="0">
                <a:solidFill>
                  <a:srgbClr val="FF0000"/>
                </a:solidFill>
                <a:effectLst>
                  <a:outerShdw blurRad="38100" dist="19050" dir="2700000" algn="tl" rotWithShape="0">
                    <a:schemeClr val="dk1">
                      <a:alpha val="40000"/>
                    </a:schemeClr>
                  </a:outerShdw>
                </a:effectLst>
              </a:rPr>
              <a:t>ng g service services/storage</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431800"/>
            <a:ext cx="10852150" cy="647700"/>
          </a:xfrm>
        </p:spPr>
        <p:txBody>
          <a:bodyPr/>
          <a:lstStyle/>
          <a:p>
            <a:r>
              <a:rPr lang="zh-CN" altLang="en-US"/>
              <a:t>三、app.module.ts 里面引入创建的服务</a:t>
            </a:r>
          </a:p>
        </p:txBody>
      </p:sp>
      <p:sp>
        <p:nvSpPr>
          <p:cNvPr id="3" name="内容占位符 2"/>
          <p:cNvSpPr>
            <a:spLocks noGrp="1"/>
          </p:cNvSpPr>
          <p:nvPr>
            <p:ph idx="1"/>
          </p:nvPr>
        </p:nvSpPr>
        <p:spPr/>
        <p:txBody>
          <a:bodyPr/>
          <a:lstStyle/>
          <a:p>
            <a:pPr marL="0" indent="0">
              <a:buNone/>
            </a:pPr>
            <a:r>
              <a:rPr lang="zh-CN" altLang="en-US" dirty="0"/>
              <a:t>1.app.module.ts 里面引入创建的服务</a:t>
            </a:r>
          </a:p>
          <a:p>
            <a:pPr marL="0" indent="0">
              <a:buNone/>
            </a:pPr>
            <a:r>
              <a:rPr lang="zh-CN" altLang="en-US" dirty="0">
                <a:solidFill>
                  <a:srgbClr val="FF0000"/>
                </a:solidFill>
              </a:rPr>
              <a:t>import { StorageService } from './services/storage.service';</a:t>
            </a:r>
          </a:p>
          <a:p>
            <a:pPr marL="0" indent="0">
              <a:buNone/>
            </a:pPr>
            <a:r>
              <a:rPr lang="zh-CN" altLang="en-US" dirty="0"/>
              <a:t>2. NgModule 里面的 providers 里面依赖注入服务</a:t>
            </a:r>
          </a:p>
          <a:p>
            <a:pPr marL="0" indent="0">
              <a:buNone/>
            </a:pPr>
            <a:r>
              <a:rPr lang="zh-CN" altLang="en-US" dirty="0"/>
              <a:t>@NgModule({</a:t>
            </a:r>
          </a:p>
          <a:p>
            <a:pPr marL="0" indent="0">
              <a:buNone/>
            </a:pPr>
            <a:r>
              <a:rPr lang="zh-CN" altLang="en-US" dirty="0"/>
              <a:t> declarations: [</a:t>
            </a:r>
          </a:p>
          <a:p>
            <a:pPr marL="0" indent="0">
              <a:buNone/>
            </a:pPr>
            <a:r>
              <a:rPr lang="zh-CN" altLang="en-US" dirty="0"/>
              <a:t> AppComponent,</a:t>
            </a:r>
          </a:p>
          <a:p>
            <a:pPr marL="0" indent="0">
              <a:buNone/>
            </a:pPr>
            <a:r>
              <a:rPr lang="zh-CN" altLang="en-US" dirty="0"/>
              <a:t> HeaderComponent,</a:t>
            </a:r>
          </a:p>
          <a:p>
            <a:pPr marL="0" indent="0">
              <a:buNone/>
            </a:pPr>
            <a:r>
              <a:rPr lang="zh-CN" altLang="en-US" dirty="0"/>
              <a:t> FooterComponent,</a:t>
            </a:r>
          </a:p>
          <a:p>
            <a:pPr marL="0" indent="0">
              <a:buNone/>
            </a:pPr>
            <a:r>
              <a:rPr lang="zh-CN" altLang="en-US" dirty="0"/>
              <a:t> NewsComponent,</a:t>
            </a:r>
          </a:p>
          <a:p>
            <a:pPr marL="0" indent="0">
              <a:buNone/>
            </a:pPr>
            <a:r>
              <a:rPr lang="zh-CN" altLang="en-US" dirty="0"/>
              <a:t> TodolistComponent</a:t>
            </a:r>
          </a:p>
          <a:p>
            <a:pPr marL="0" indent="0">
              <a:buNone/>
            </a:pPr>
            <a:r>
              <a:rPr lang="zh-CN" altLang="en-US" dirty="0"/>
              <a:t> ],</a:t>
            </a:r>
          </a:p>
          <a:p>
            <a:pPr marL="0" indent="0">
              <a:buNone/>
            </a:pPr>
            <a:r>
              <a:rPr lang="zh-CN" altLang="en-US" dirty="0"/>
              <a:t> </a:t>
            </a:r>
          </a:p>
        </p:txBody>
      </p:sp>
      <p:sp>
        <p:nvSpPr>
          <p:cNvPr id="4" name="矩形 3"/>
          <p:cNvSpPr/>
          <p:nvPr/>
        </p:nvSpPr>
        <p:spPr>
          <a:xfrm>
            <a:off x="8294370" y="1296035"/>
            <a:ext cx="3227705" cy="390525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imports: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BrowserModule,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FormsModule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providers: [</a:t>
            </a:r>
            <a:r>
              <a:rPr lang="zh-CN" altLang="en-US" sz="1600" spc="150" dirty="0">
                <a:solidFill>
                  <a:srgbClr val="FF0000"/>
                </a:solidFill>
                <a:uFillTx/>
                <a:sym typeface="+mn-ea"/>
              </a:rPr>
              <a:t>StorageService</a:t>
            </a:r>
            <a:r>
              <a:rPr lang="zh-CN" altLang="en-US" sz="1600" spc="150" dirty="0">
                <a:solidFill>
                  <a:schemeClr val="tx1">
                    <a:lumMod val="75000"/>
                    <a:lumOff val="25000"/>
                  </a:schemeClr>
                </a:solidFill>
                <a:uFillTx/>
                <a:sym typeface="+mn-ea"/>
              </a:rPr>
              <a: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bootstrap: [AppComponent]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export class AppModule { }</a:t>
            </a:r>
          </a:p>
          <a:p>
            <a:pPr lvl="0" algn="l">
              <a:lnSpc>
                <a:spcPct val="130000"/>
              </a:lnSpc>
              <a:spcBef>
                <a:spcPts val="0"/>
              </a:spcBef>
              <a:spcAft>
                <a:spcPts val="1000"/>
              </a:spcAft>
              <a:buClrTx/>
              <a:buSzTx/>
              <a:buFont typeface="Arial" panose="020B0604020202020204" pitchFamily="34" charset="0"/>
            </a:pPr>
            <a:endParaRPr lang="zh-CN" altLang="en-US" sz="1600" spc="150" dirty="0">
              <a:solidFill>
                <a:schemeClr val="tx1">
                  <a:lumMod val="75000"/>
                  <a:lumOff val="25000"/>
                </a:schemeClr>
              </a:solidFill>
              <a:uFillTx/>
              <a:sym typeface="+mn-ea"/>
            </a:endParaRP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四、使用的页面引入服务，注册服务</a:t>
            </a:r>
          </a:p>
        </p:txBody>
      </p:sp>
      <p:sp>
        <p:nvSpPr>
          <p:cNvPr id="3" name="内容占位符 2"/>
          <p:cNvSpPr>
            <a:spLocks noGrp="1"/>
          </p:cNvSpPr>
          <p:nvPr>
            <p:ph idx="1"/>
          </p:nvPr>
        </p:nvSpPr>
        <p:spPr>
          <a:xfrm>
            <a:off x="433662" y="1198845"/>
            <a:ext cx="10852237" cy="5041355"/>
          </a:xfrm>
        </p:spPr>
        <p:txBody>
          <a:bodyPr/>
          <a:lstStyle/>
          <a:p>
            <a:pPr marL="0" indent="0">
              <a:buNone/>
            </a:pPr>
            <a:r>
              <a:rPr lang="zh-CN" altLang="en-US" dirty="0"/>
              <a:t>import { StorageService } from '../../services/storage.service';</a:t>
            </a:r>
          </a:p>
          <a:p>
            <a:pPr marL="0" indent="0">
              <a:buNone/>
            </a:pPr>
            <a:r>
              <a:rPr lang="zh-CN" altLang="en-US" dirty="0"/>
              <a:t>constructor(private storage: StorageService) {</a:t>
            </a:r>
          </a:p>
          <a:p>
            <a:pPr marL="0" indent="0">
              <a:buNone/>
            </a:pPr>
            <a:r>
              <a:rPr lang="zh-CN" altLang="en-US" dirty="0"/>
              <a:t> </a:t>
            </a:r>
          </a:p>
          <a:p>
            <a:pPr marL="0" indent="0">
              <a:buNone/>
            </a:pPr>
            <a:r>
              <a:rPr lang="zh-CN" altLang="en-US" dirty="0"/>
              <a:t>}</a:t>
            </a:r>
          </a:p>
          <a:p>
            <a:pPr marL="0" indent="0">
              <a:buNone/>
            </a:pPr>
            <a:endParaRPr lang="zh-CN" altLang="en-US" dirty="0"/>
          </a:p>
        </p:txBody>
      </p:sp>
      <p:sp>
        <p:nvSpPr>
          <p:cNvPr id="4" name="矩形 3"/>
          <p:cNvSpPr/>
          <p:nvPr/>
        </p:nvSpPr>
        <p:spPr>
          <a:xfrm>
            <a:off x="7714615" y="541655"/>
            <a:ext cx="4090035" cy="569849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使用</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addData(){</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 alert(this.username);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this.list.push(this.username);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this.storage.set('todolist',this.list);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endParaRPr lang="zh-CN" altLang="en-US" sz="1600" spc="150" dirty="0">
              <a:solidFill>
                <a:schemeClr val="tx1">
                  <a:lumMod val="75000"/>
                  <a:lumOff val="25000"/>
                </a:schemeClr>
              </a:solidFill>
              <a:uFillTx/>
              <a:sym typeface="+mn-ea"/>
            </a:endParaRP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removerData(key){</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console.log(key);</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this.list.splice(key,1);</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this.storage.set('todolist',this.list);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endParaRPr lang="zh-CN" altLang="en-US" sz="1600" spc="150" dirty="0">
              <a:solidFill>
                <a:schemeClr val="tx1">
                  <a:lumMod val="75000"/>
                  <a:lumOff val="25000"/>
                </a:schemeClr>
              </a:solidFill>
              <a:uFillTx/>
              <a:sym typeface="+mn-ea"/>
            </a:endParaRP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五、Angular get post 以及 jsonp 请求数据</a:t>
            </a:r>
          </a:p>
        </p:txBody>
      </p:sp>
      <p:sp>
        <p:nvSpPr>
          <p:cNvPr id="3" name="内容占位符 2"/>
          <p:cNvSpPr>
            <a:spLocks noGrp="1"/>
          </p:cNvSpPr>
          <p:nvPr>
            <p:ph idx="1"/>
          </p:nvPr>
        </p:nvSpPr>
        <p:spPr/>
        <p:txBody>
          <a:bodyPr/>
          <a:lstStyle/>
          <a:p>
            <a:pPr marL="0" indent="0">
              <a:buNone/>
            </a:pPr>
            <a:r>
              <a:rPr lang="zh-CN" altLang="en-US" dirty="0"/>
              <a:t>一、app.module.ts 注册 HTTP JSONP 服务</a:t>
            </a:r>
          </a:p>
          <a:p>
            <a:pPr marL="0" indent="0">
              <a:buNone/>
            </a:pPr>
            <a:r>
              <a:rPr lang="zh-CN" altLang="en-US" dirty="0"/>
              <a:t>1.引入 HttpModule 、JsonpModule</a:t>
            </a:r>
          </a:p>
          <a:p>
            <a:pPr marL="0" indent="0">
              <a:buNone/>
            </a:pPr>
            <a:r>
              <a:rPr lang="zh-CN" altLang="en-US" dirty="0"/>
              <a:t>import { HttpModule, JsonpModule } from '@angular/http';</a:t>
            </a:r>
          </a:p>
          <a:p>
            <a:pPr marL="0" indent="0">
              <a:buNone/>
            </a:pPr>
            <a:r>
              <a:rPr lang="zh-CN" altLang="en-US" dirty="0"/>
              <a:t>2.HttpModule 、JsonpModule 依赖注入</a:t>
            </a:r>
          </a:p>
          <a:p>
            <a:pPr marL="0" indent="0">
              <a:buNone/>
            </a:pPr>
            <a:r>
              <a:rPr lang="zh-CN" altLang="en-US" dirty="0"/>
              <a:t>@NgModule({</a:t>
            </a:r>
          </a:p>
          <a:p>
            <a:pPr marL="0" indent="0">
              <a:buNone/>
            </a:pPr>
            <a:r>
              <a:rPr lang="zh-CN" altLang="en-US" dirty="0"/>
              <a:t> declarations: [</a:t>
            </a:r>
          </a:p>
          <a:p>
            <a:pPr marL="0" indent="0">
              <a:buNone/>
            </a:pPr>
            <a:r>
              <a:rPr lang="zh-CN" altLang="en-US" dirty="0"/>
              <a:t> AppComponent,</a:t>
            </a:r>
          </a:p>
          <a:p>
            <a:pPr marL="0" indent="0">
              <a:buNone/>
            </a:pPr>
            <a:r>
              <a:rPr lang="zh-CN" altLang="en-US" dirty="0"/>
              <a:t> HomeComponent,</a:t>
            </a:r>
          </a:p>
          <a:p>
            <a:pPr marL="0" indent="0">
              <a:buNone/>
            </a:pPr>
            <a:r>
              <a:rPr lang="zh-CN" altLang="en-US" dirty="0"/>
              <a:t> NewsComponent,</a:t>
            </a:r>
          </a:p>
          <a:p>
            <a:pPr marL="0" indent="0">
              <a:buNone/>
            </a:pPr>
            <a:r>
              <a:rPr lang="zh-CN" altLang="en-US" dirty="0"/>
              <a:t> NewscontentComponent</a:t>
            </a:r>
          </a:p>
          <a:p>
            <a:pPr marL="0" indent="0">
              <a:buNone/>
            </a:pPr>
            <a:r>
              <a:rPr lang="zh-CN" altLang="en-US" dirty="0"/>
              <a:t> ],</a:t>
            </a:r>
          </a:p>
          <a:p>
            <a:pPr marL="0" indent="0">
              <a:buNone/>
            </a:pPr>
            <a:r>
              <a:rPr lang="zh-CN" altLang="en-US" dirty="0"/>
              <a:t> </a:t>
            </a:r>
          </a:p>
        </p:txBody>
      </p:sp>
      <p:sp>
        <p:nvSpPr>
          <p:cNvPr id="4" name="矩形 3"/>
          <p:cNvSpPr/>
          <p:nvPr/>
        </p:nvSpPr>
        <p:spPr>
          <a:xfrm>
            <a:off x="7687310" y="1031240"/>
            <a:ext cx="4075430" cy="557022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imports: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BrowserModule,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FormsModule,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HttpModule,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JsonpModule,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AppRoutingModule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providers: [StorageService,NewsService],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bootstrap: [AppComponent]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export class AppModule { }</a:t>
            </a:r>
          </a:p>
          <a:p>
            <a:pPr lvl="0" algn="l">
              <a:lnSpc>
                <a:spcPct val="130000"/>
              </a:lnSpc>
              <a:spcBef>
                <a:spcPts val="0"/>
              </a:spcBef>
              <a:spcAft>
                <a:spcPts val="1000"/>
              </a:spcAft>
              <a:buClrTx/>
              <a:buSzTx/>
              <a:buFont typeface="Arial" panose="020B0604020202020204" pitchFamily="34" charset="0"/>
            </a:pPr>
            <a:endParaRPr lang="zh-CN" altLang="en-US" sz="1600" spc="150" dirty="0">
              <a:solidFill>
                <a:schemeClr val="tx1">
                  <a:lumMod val="75000"/>
                  <a:lumOff val="25000"/>
                </a:schemeClr>
              </a:solidFill>
              <a:uFillTx/>
              <a:sym typeface="+mn-ea"/>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二、通过 Http、Jsonp 请求数据、不用 RxJs</a:t>
            </a:r>
          </a:p>
        </p:txBody>
      </p:sp>
      <p:sp>
        <p:nvSpPr>
          <p:cNvPr id="3" name="内容占位符 2"/>
          <p:cNvSpPr>
            <a:spLocks noGrp="1"/>
          </p:cNvSpPr>
          <p:nvPr>
            <p:ph idx="1"/>
          </p:nvPr>
        </p:nvSpPr>
        <p:spPr/>
        <p:txBody>
          <a:bodyPr/>
          <a:lstStyle/>
          <a:p>
            <a:r>
              <a:rPr lang="zh-CN" altLang="en-US" dirty="0"/>
              <a:t>RxJS 是一种针对异步数据流编程工具，或者叫响应式扩展编程；不管如何解释 RxJS 其目标就是异步编程，Angular 引入 RxJS 为了就是让异步可控、更简单。</a:t>
            </a:r>
          </a:p>
          <a:p>
            <a:r>
              <a:rPr lang="zh-CN" altLang="en-US" dirty="0"/>
              <a:t>app.module.ts 引入并且依赖注入完成以后，在需要用到的地方执行下面操作。</a:t>
            </a:r>
          </a:p>
          <a:p>
            <a:r>
              <a:rPr lang="zh-CN" altLang="en-US" dirty="0"/>
              <a:t>使用 Http、Jsonp：</a:t>
            </a:r>
          </a:p>
          <a:p>
            <a:r>
              <a:rPr lang="zh-CN" altLang="en-US" dirty="0"/>
              <a:t>1、在需要请求数据的地方引入 Http</a:t>
            </a:r>
          </a:p>
          <a:p>
            <a:r>
              <a:rPr lang="zh-CN" altLang="en-US" dirty="0"/>
              <a:t>import {Http,Jsonp} from "@angular/http";</a:t>
            </a: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2、构造函数内申明：</a:t>
            </a:r>
          </a:p>
          <a:p>
            <a:pPr marL="0" indent="0">
              <a:buNone/>
            </a:pPr>
            <a:r>
              <a:rPr lang="zh-CN" altLang="en-US" dirty="0"/>
              <a:t>constructor(private http:Http,private jsonp:Jsonp) { }</a:t>
            </a:r>
          </a:p>
          <a:p>
            <a:pPr marL="0" indent="0">
              <a:buNone/>
            </a:pPr>
            <a:r>
              <a:rPr lang="zh-CN" altLang="en-US" dirty="0"/>
              <a:t>3、对应的方法内使用 http 请求数据</a:t>
            </a:r>
          </a:p>
          <a:p>
            <a:pPr marL="0" indent="0">
              <a:buNone/>
            </a:pPr>
            <a:r>
              <a:rPr lang="zh-CN" altLang="en-US" dirty="0"/>
              <a:t> this.http.get("http://www.phonegap100.com/appapi.php?</a:t>
            </a:r>
          </a:p>
          <a:p>
            <a:pPr marL="0" indent="0">
              <a:buNone/>
            </a:pPr>
            <a:r>
              <a:rPr lang="zh-CN" altLang="en-US" dirty="0"/>
              <a:t>a=getPortalList&amp;ca</a:t>
            </a:r>
          </a:p>
          <a:p>
            <a:pPr marL="0" indent="0">
              <a:buNone/>
            </a:pPr>
            <a:r>
              <a:rPr lang="zh-CN" altLang="en-US" dirty="0"/>
              <a:t>tid=20&amp;page=1")</a:t>
            </a:r>
          </a:p>
          <a:p>
            <a:pPr marL="0" indent="0">
              <a:buNone/>
            </a:pPr>
            <a:r>
              <a:rPr lang="zh-CN" altLang="en-US" dirty="0"/>
              <a:t> .subscribe(</a:t>
            </a:r>
          </a:p>
          <a:p>
            <a:pPr marL="0" indent="0">
              <a:buNone/>
            </a:pPr>
            <a:r>
              <a:rPr lang="zh-CN" altLang="en-US" dirty="0"/>
              <a:t> function(data){</a:t>
            </a:r>
          </a:p>
          <a:p>
            <a:pPr marL="0" indent="0">
              <a:buNone/>
            </a:pPr>
            <a:r>
              <a:rPr lang="zh-CN" altLang="en-US" dirty="0"/>
              <a:t> console.log(data);</a:t>
            </a:r>
          </a:p>
          <a:p>
            <a:pPr marL="0" indent="0">
              <a:buNone/>
            </a:pPr>
            <a:r>
              <a:rPr lang="zh-CN" altLang="en-US" dirty="0"/>
              <a:t> },function(err){</a:t>
            </a:r>
          </a:p>
          <a:p>
            <a:pPr marL="0" indent="0">
              <a:buNone/>
            </a:pPr>
            <a:r>
              <a:rPr lang="zh-CN" altLang="en-US" dirty="0"/>
              <a:t> console.log('失败');</a:t>
            </a:r>
          </a:p>
          <a:p>
            <a:pPr marL="0" indent="0">
              <a:buNone/>
            </a:pPr>
            <a:r>
              <a:rPr lang="zh-CN" altLang="en-US" dirty="0"/>
              <a:t> }</a:t>
            </a:r>
          </a:p>
          <a:p>
            <a:pPr marL="0" indent="0">
              <a:buNone/>
            </a:pPr>
            <a:r>
              <a:rPr lang="zh-CN" altLang="en-US" dirty="0"/>
              <a:t> );</a:t>
            </a:r>
          </a:p>
          <a:p>
            <a:pPr marL="0" indent="0">
              <a:buNone/>
            </a:pPr>
            <a:r>
              <a:rPr lang="zh-CN" altLang="en-US" dirty="0"/>
              <a:t> </a:t>
            </a:r>
          </a:p>
          <a:p>
            <a:pPr marL="0" indent="0">
              <a:buNone/>
            </a:pPr>
            <a:endParaRPr lang="zh-CN" altLang="en-US" dirty="0"/>
          </a:p>
        </p:txBody>
      </p:sp>
      <p:sp>
        <p:nvSpPr>
          <p:cNvPr id="4" name="矩形 3"/>
          <p:cNvSpPr/>
          <p:nvPr/>
        </p:nvSpPr>
        <p:spPr>
          <a:xfrm>
            <a:off x="7000875" y="1296035"/>
            <a:ext cx="5007610" cy="454533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this.jsonp.get("http://www.phonegap100.com/appapi.php?a=getPortalList&amp;c</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atid=20&amp;page=1&amp;callback=JSONP_CALLBACK")</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.subscribe(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function(data){</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console.log(data);</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},function(err){</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console.log('失败');</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74937" y="1184875"/>
            <a:ext cx="10852237" cy="5041355"/>
          </a:xfrm>
        </p:spPr>
        <p:txBody>
          <a:bodyPr/>
          <a:lstStyle/>
          <a:p>
            <a:pPr marL="0" indent="0">
              <a:buNone/>
            </a:pPr>
            <a:r>
              <a:rPr lang="zh-CN" altLang="en-US"/>
              <a:t>使用 Post</a:t>
            </a:r>
          </a:p>
          <a:p>
            <a:pPr marL="0" indent="0">
              <a:buNone/>
            </a:pPr>
            <a:r>
              <a:rPr lang="zh-CN" altLang="en-US"/>
              <a:t>1. 引入 Headers 、Http 模块</a:t>
            </a:r>
          </a:p>
          <a:p>
            <a:pPr marL="0" indent="0">
              <a:buNone/>
            </a:pPr>
            <a:r>
              <a:rPr lang="zh-CN" altLang="en-US"/>
              <a:t>import {Http,Jsonp,Headers} from "@angular/http";</a:t>
            </a:r>
          </a:p>
          <a:p>
            <a:pPr marL="0" indent="0">
              <a:buNone/>
            </a:pPr>
            <a:r>
              <a:rPr lang="zh-CN" altLang="en-US"/>
              <a:t>2. 实例化 Headers</a:t>
            </a:r>
          </a:p>
          <a:p>
            <a:pPr marL="0" indent="0">
              <a:buNone/>
            </a:pPr>
            <a:r>
              <a:rPr lang="zh-CN" altLang="en-US"/>
              <a:t> private headers = new Headers({'Content-Type': 'application/json'});</a:t>
            </a:r>
          </a:p>
          <a:p>
            <a:pPr marL="0" indent="0">
              <a:buNone/>
            </a:pPr>
            <a:r>
              <a:rPr lang="zh-CN" altLang="en-US"/>
              <a:t>3.post 提交数据</a:t>
            </a:r>
          </a:p>
          <a:p>
            <a:pPr marL="0" indent="0">
              <a:buNone/>
            </a:pPr>
            <a:r>
              <a:rPr lang="zh-CN" altLang="en-US"/>
              <a:t>this.http .post('http://localhost:8008/api/test', </a:t>
            </a:r>
          </a:p>
          <a:p>
            <a:pPr marL="0" indent="0">
              <a:buNone/>
            </a:pPr>
            <a:r>
              <a:rPr lang="zh-CN" altLang="en-US"/>
              <a:t> JSON.stringify({username: 'admin'}), {headers:this.headers})</a:t>
            </a:r>
          </a:p>
          <a:p>
            <a:pPr marL="0" indent="0">
              <a:buNone/>
            </a:pPr>
            <a:r>
              <a:rPr lang="zh-CN" altLang="en-US"/>
              <a:t> // .toPromise()</a:t>
            </a:r>
          </a:p>
          <a:p>
            <a:pPr marL="0" indent="0">
              <a:buNone/>
            </a:pPr>
            <a:r>
              <a:rPr lang="zh-CN" altLang="en-US"/>
              <a:t> .subscribe(function(res){</a:t>
            </a:r>
          </a:p>
          <a:p>
            <a:pPr marL="0" indent="0">
              <a:buNone/>
            </a:pPr>
            <a:r>
              <a:rPr lang="zh-CN" altLang="en-US"/>
              <a:t> console.log(res.json());</a:t>
            </a:r>
          </a:p>
          <a:p>
            <a:pPr marL="0" indent="0">
              <a:buNone/>
            </a:pPr>
            <a:r>
              <a:rPr lang="zh-CN" altLang="en-US"/>
              <a:t> });</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三、通过 Http、Jsonp 请求数据、使用 RxJs。</a:t>
            </a:r>
          </a:p>
        </p:txBody>
      </p:sp>
      <p:sp>
        <p:nvSpPr>
          <p:cNvPr id="3" name="内容占位符 2"/>
          <p:cNvSpPr>
            <a:spLocks noGrp="1"/>
          </p:cNvSpPr>
          <p:nvPr>
            <p:ph idx="1"/>
          </p:nvPr>
        </p:nvSpPr>
        <p:spPr>
          <a:xfrm>
            <a:off x="516890" y="1079500"/>
            <a:ext cx="11421745" cy="5041265"/>
          </a:xfrm>
        </p:spPr>
        <p:txBody>
          <a:bodyPr>
            <a:scene3d>
              <a:camera prst="orthographicFront"/>
              <a:lightRig rig="threePt" dir="t"/>
            </a:scene3d>
          </a:bodyPr>
          <a:lstStyle/>
          <a:p>
            <a:pPr marL="0" indent="0">
              <a:buNone/>
            </a:pPr>
            <a:r>
              <a:rPr lang="zh-CN" altLang="en-US" dirty="0">
                <a:solidFill>
                  <a:schemeClr val="tx1"/>
                </a:solidFill>
                <a:effectLst>
                  <a:outerShdw blurRad="38100" dist="19050" dir="2700000" algn="tl" rotWithShape="0">
                    <a:schemeClr val="dk1">
                      <a:alpha val="40000"/>
                    </a:schemeClr>
                  </a:outerShdw>
                </a:effectLst>
              </a:rPr>
              <a:t>需要用到请求数据的地方引入 Http 模块 Jsonp 模块，以及 rxjs</a:t>
            </a:r>
          </a:p>
          <a:p>
            <a:pPr marL="0" indent="0">
              <a:buNone/>
            </a:pPr>
            <a:r>
              <a:rPr lang="zh-CN" altLang="en-US" dirty="0">
                <a:solidFill>
                  <a:schemeClr val="tx1"/>
                </a:solidFill>
                <a:effectLst>
                  <a:outerShdw blurRad="38100" dist="19050" dir="2700000" algn="tl" rotWithShape="0">
                    <a:schemeClr val="dk1">
                      <a:alpha val="40000"/>
                    </a:schemeClr>
                  </a:outerShdw>
                </a:effectLst>
              </a:rPr>
              <a:t>RxJS 是一种针对异步数据流编程工具，或者叫响应式扩展编程；可不管如何解释 RxJS 其</a:t>
            </a:r>
          </a:p>
          <a:p>
            <a:pPr marL="0" indent="0">
              <a:buNone/>
            </a:pPr>
            <a:r>
              <a:rPr lang="zh-CN" altLang="en-US" dirty="0">
                <a:solidFill>
                  <a:schemeClr val="tx1"/>
                </a:solidFill>
                <a:effectLst>
                  <a:outerShdw blurRad="38100" dist="19050" dir="2700000" algn="tl" rotWithShape="0">
                    <a:schemeClr val="dk1">
                      <a:alpha val="40000"/>
                    </a:schemeClr>
                  </a:outerShdw>
                </a:effectLst>
              </a:rPr>
              <a:t>目标就是异步编程，Angular 引入 RxJS 为了就是让异步可控、更简单。</a:t>
            </a:r>
          </a:p>
          <a:p>
            <a:pPr marL="0" indent="0">
              <a:buNone/>
            </a:pPr>
            <a:r>
              <a:rPr lang="zh-CN" altLang="en-US" dirty="0">
                <a:solidFill>
                  <a:schemeClr val="tx1"/>
                </a:solidFill>
                <a:effectLst>
                  <a:outerShdw blurRad="38100" dist="19050" dir="2700000" algn="tl" rotWithShape="0">
                    <a:schemeClr val="dk1">
                      <a:alpha val="40000"/>
                    </a:schemeClr>
                  </a:outerShdw>
                </a:effectLst>
              </a:rPr>
              <a:t>大部分 RxJS 操作符都不包括在 Angular 的 Observable 基本实现中，基本实现只包括</a:t>
            </a:r>
          </a:p>
          <a:p>
            <a:pPr marL="0" indent="0">
              <a:buNone/>
            </a:pPr>
            <a:r>
              <a:rPr lang="zh-CN" altLang="en-US" dirty="0">
                <a:solidFill>
                  <a:schemeClr val="tx1"/>
                </a:solidFill>
                <a:effectLst>
                  <a:outerShdw blurRad="38100" dist="19050" dir="2700000" algn="tl" rotWithShape="0">
                    <a:schemeClr val="dk1">
                      <a:alpha val="40000"/>
                    </a:schemeClr>
                  </a:outerShdw>
                </a:effectLst>
              </a:rPr>
              <a:t>Angular 本身所需的功能。</a:t>
            </a:r>
          </a:p>
          <a:p>
            <a:pPr marL="0" indent="0">
              <a:buNone/>
            </a:pPr>
            <a:r>
              <a:rPr lang="zh-CN" altLang="en-US" dirty="0">
                <a:solidFill>
                  <a:schemeClr val="tx1"/>
                </a:solidFill>
                <a:effectLst>
                  <a:outerShdw blurRad="38100" dist="19050" dir="2700000" algn="tl" rotWithShape="0">
                    <a:schemeClr val="dk1">
                      <a:alpha val="40000"/>
                    </a:schemeClr>
                  </a:outerShdw>
                </a:effectLst>
              </a:rPr>
              <a:t>如果想要更多的 RxJS 功能，我们必须导入其所定义的库来扩展 Observable 对象， 以下</a:t>
            </a:r>
          </a:p>
          <a:p>
            <a:pPr marL="0" indent="0">
              <a:buNone/>
            </a:pPr>
            <a:r>
              <a:rPr lang="zh-CN" altLang="en-US" dirty="0">
                <a:solidFill>
                  <a:schemeClr val="tx1"/>
                </a:solidFill>
                <a:effectLst>
                  <a:outerShdw blurRad="38100" dist="19050" dir="2700000" algn="tl" rotWithShape="0">
                    <a:schemeClr val="dk1">
                      <a:alpha val="40000"/>
                    </a:schemeClr>
                  </a:outerShdw>
                </a:effectLst>
              </a:rPr>
              <a:t>是这个模块所需导入的所有 RxJS 操作符：</a:t>
            </a:r>
          </a:p>
          <a:p>
            <a:pPr marL="0" indent="0">
              <a:buNone/>
            </a:pPr>
            <a:r>
              <a:rPr lang="zh-CN" altLang="en-US" dirty="0">
                <a:solidFill>
                  <a:schemeClr val="tx1"/>
                </a:solidFill>
                <a:effectLst>
                  <a:outerShdw blurRad="38100" dist="19050" dir="2700000" algn="tl" rotWithShape="0">
                    <a:schemeClr val="dk1">
                      <a:alpha val="40000"/>
                    </a:schemeClr>
                  </a:outerShdw>
                </a:effectLst>
              </a:rPr>
              <a:t>1、 引入 Http 、Jsonp、RxJs 模块</a:t>
            </a:r>
          </a:p>
          <a:p>
            <a:pPr marL="0" indent="0">
              <a:buNone/>
            </a:pPr>
            <a:r>
              <a:rPr lang="zh-CN" altLang="en-US" dirty="0">
                <a:solidFill>
                  <a:schemeClr val="tx1"/>
                </a:solidFill>
                <a:effectLst>
                  <a:outerShdw blurRad="38100" dist="19050" dir="2700000" algn="tl" rotWithShape="0">
                    <a:schemeClr val="dk1">
                      <a:alpha val="40000"/>
                    </a:schemeClr>
                  </a:outerShdw>
                </a:effectLst>
              </a:rPr>
              <a:t>import {Http,Jsonp} from "@angular/http";</a:t>
            </a:r>
          </a:p>
          <a:p>
            <a:pPr marL="0" indent="0">
              <a:buNone/>
            </a:pPr>
            <a:r>
              <a:rPr lang="zh-CN" altLang="en-US" dirty="0">
                <a:solidFill>
                  <a:schemeClr val="tx1"/>
                </a:solidFill>
                <a:effectLst>
                  <a:outerShdw blurRad="38100" dist="19050" dir="2700000" algn="tl" rotWithShape="0">
                    <a:schemeClr val="dk1">
                      <a:alpha val="40000"/>
                    </a:schemeClr>
                  </a:outerShdw>
                </a:effectLst>
              </a:rPr>
              <a:t>import {Observable} from "rxjs";</a:t>
            </a:r>
          </a:p>
          <a:p>
            <a:pPr marL="0" indent="0">
              <a:buNone/>
            </a:pPr>
            <a:r>
              <a:rPr lang="zh-CN" altLang="en-US" dirty="0">
                <a:solidFill>
                  <a:schemeClr val="tx1"/>
                </a:solidFill>
                <a:effectLst>
                  <a:outerShdw blurRad="38100" dist="19050" dir="2700000" algn="tl" rotWithShape="0">
                    <a:schemeClr val="dk1">
                      <a:alpha val="40000"/>
                    </a:schemeClr>
                  </a:outerShdw>
                </a:effectLst>
              </a:rPr>
              <a:t>import "rxjs/Rx";</a:t>
            </a:r>
          </a:p>
          <a:p>
            <a:pPr marL="0" indent="0">
              <a:buNone/>
            </a:pPr>
            <a:endParaRPr lang="zh-CN" altLang="en-US" dirty="0">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1117" y="43780"/>
            <a:ext cx="10852237" cy="5041355"/>
          </a:xfrm>
        </p:spPr>
        <p:txBody>
          <a:bodyPr/>
          <a:lstStyle/>
          <a:p>
            <a:pPr marL="0" indent="0">
              <a:buNone/>
            </a:pPr>
            <a:r>
              <a:rPr lang="zh-CN" altLang="en-US"/>
              <a:t>2、 构造函数内申明：</a:t>
            </a:r>
          </a:p>
          <a:p>
            <a:pPr marL="0" indent="0">
              <a:buNone/>
            </a:pPr>
            <a:r>
              <a:rPr lang="zh-CN" altLang="en-US"/>
              <a:t>constructor(private http:Http,private jsonp:Jsonp) { }</a:t>
            </a:r>
          </a:p>
          <a:p>
            <a:pPr marL="0" indent="0">
              <a:buNone/>
            </a:pPr>
            <a:r>
              <a:rPr lang="zh-CN" altLang="en-US"/>
              <a:t>3、get 请求</a:t>
            </a:r>
          </a:p>
          <a:p>
            <a:pPr marL="0" indent="0">
              <a:buNone/>
            </a:pPr>
            <a:r>
              <a:rPr lang="zh-CN" altLang="en-US"/>
              <a:t>this.http.get("http://www.phonegap100.com/appapi.php?</a:t>
            </a:r>
          </a:p>
          <a:p>
            <a:pPr marL="0" indent="0">
              <a:buNone/>
            </a:pPr>
            <a:r>
              <a:rPr lang="zh-CN" altLang="en-US"/>
              <a:t>a=getPortalList&amp;catid=20&amp;p</a:t>
            </a:r>
          </a:p>
          <a:p>
            <a:pPr marL="0" indent="0">
              <a:buNone/>
            </a:pPr>
            <a:r>
              <a:rPr lang="zh-CN" altLang="en-US"/>
              <a:t>age=1")</a:t>
            </a:r>
          </a:p>
          <a:p>
            <a:pPr marL="0" indent="0">
              <a:buNone/>
            </a:pPr>
            <a:r>
              <a:rPr lang="zh-CN" altLang="en-US"/>
              <a:t> .map(res =&gt; res.json()) .subscribe(</a:t>
            </a:r>
          </a:p>
          <a:p>
            <a:pPr marL="0" indent="0">
              <a:buNone/>
            </a:pPr>
            <a:r>
              <a:rPr lang="zh-CN" altLang="en-US"/>
              <a:t> function(data){</a:t>
            </a:r>
          </a:p>
          <a:p>
            <a:pPr marL="0" indent="0">
              <a:buNone/>
            </a:pPr>
            <a:r>
              <a:rPr lang="zh-CN" altLang="en-US"/>
              <a:t> console.log(data);</a:t>
            </a:r>
          </a:p>
          <a:p>
            <a:pPr marL="0" indent="0">
              <a:buNone/>
            </a:pPr>
            <a:r>
              <a:rPr lang="zh-CN" altLang="en-US"/>
              <a:t> }</a:t>
            </a:r>
          </a:p>
          <a:p>
            <a:pPr marL="0" indent="0">
              <a:buNone/>
            </a:pPr>
            <a:r>
              <a:rPr lang="zh-CN" altLang="en-US"/>
              <a:t> );</a:t>
            </a:r>
          </a:p>
          <a:p>
            <a:pPr marL="0" indent="0">
              <a:buNone/>
            </a:pPr>
            <a:endParaRPr lang="zh-CN" altLang="en-US"/>
          </a:p>
        </p:txBody>
      </p:sp>
      <p:sp>
        <p:nvSpPr>
          <p:cNvPr id="4" name="矩形 3"/>
          <p:cNvSpPr/>
          <p:nvPr/>
        </p:nvSpPr>
        <p:spPr>
          <a:xfrm>
            <a:off x="6797675" y="43815"/>
            <a:ext cx="4590415" cy="6401435"/>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4、Jsonp 请求</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this.jsonp.get("http://www.phonegap100.com/appapi.php?a=getPortalList&amp;catid=20&amp;page</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=1&amp;callback=JSONP_CALLBACK")</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.map(res =&gt; res.json()) .subscribe(</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function(data){</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console.log(data);</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http.get 方法中返回一个 Observable 对象，我们之后调用 RxJS 的 map 操作符对返回的数据</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做处理。</a:t>
            </a:r>
          </a:p>
          <a:p>
            <a:pPr lvl="0" algn="l">
              <a:lnSpc>
                <a:spcPct val="130000"/>
              </a:lnSpc>
              <a:spcBef>
                <a:spcPts val="0"/>
              </a:spcBef>
              <a:spcAft>
                <a:spcPts val="1000"/>
              </a:spcAft>
              <a:buClrTx/>
              <a:buSzTx/>
              <a:buFont typeface="Arial" panose="020B0604020202020204" pitchFamily="34" charset="0"/>
            </a:pPr>
            <a:endParaRPr lang="zh-CN" altLang="en-US" sz="1600" spc="150">
              <a:solidFill>
                <a:schemeClr val="tx1">
                  <a:lumMod val="75000"/>
                  <a:lumOff val="25000"/>
                </a:schemeClr>
              </a:solidFill>
              <a:uFillTx/>
              <a:sym typeface="+mn-ea"/>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03200" y="410845"/>
            <a:ext cx="5017135" cy="583565"/>
          </a:xfrm>
          <a:prstGeom prst="rect">
            <a:avLst/>
          </a:prstGeom>
          <a:noFill/>
        </p:spPr>
        <p:txBody>
          <a:bodyPr wrap="square" rtlCol="0">
            <a:spAutoFit/>
          </a:bodyPr>
          <a:lstStyle/>
          <a:p>
            <a:r>
              <a:rPr lang="nl-NL" altLang="zh-CN" b="1" dirty="0">
                <a:solidFill>
                  <a:srgbClr val="06324B"/>
                </a:solidFill>
              </a:rPr>
              <a:t> </a:t>
            </a:r>
            <a:r>
              <a:rPr lang="zh-CN" altLang="en-US" sz="3200" dirty="0"/>
              <a:t> </a:t>
            </a:r>
            <a:r>
              <a:rPr lang="zh-CN" altLang="en-US" sz="3200" b="1" dirty="0">
                <a:solidFill>
                  <a:srgbClr val="06324B"/>
                </a:solidFill>
              </a:rPr>
              <a:t>TypeScript 优缺点</a:t>
            </a:r>
            <a:endParaRPr lang="nl-NL" altLang="zh-CN" sz="3200" b="1" dirty="0">
              <a:solidFill>
                <a:srgbClr val="06324B"/>
              </a:solidFill>
            </a:endParaRPr>
          </a:p>
        </p:txBody>
      </p:sp>
      <p:sp>
        <p:nvSpPr>
          <p:cNvPr id="25" name="箭头3"/>
          <p:cNvSpPr>
            <a:spLocks noChangeArrowheads="1"/>
          </p:cNvSpPr>
          <p:nvPr/>
        </p:nvSpPr>
        <p:spPr bwMode="auto">
          <a:xfrm flipV="1">
            <a:off x="1498571" y="2549470"/>
            <a:ext cx="1401651" cy="1953076"/>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82815" tIns="41407" rIns="82815" bIns="41407" anchor="ctr"/>
          <a:lstStyle/>
          <a:p>
            <a:endParaRPr lang="zh-CN" altLang="en-US" sz="1200" dirty="0">
              <a:solidFill>
                <a:srgbClr val="000000"/>
              </a:solidFill>
            </a:endParaRPr>
          </a:p>
        </p:txBody>
      </p:sp>
      <p:sp>
        <p:nvSpPr>
          <p:cNvPr id="26" name="箭头2"/>
          <p:cNvSpPr>
            <a:spLocks noChangeArrowheads="1"/>
          </p:cNvSpPr>
          <p:nvPr/>
        </p:nvSpPr>
        <p:spPr bwMode="auto">
          <a:xfrm rot="-5400000">
            <a:off x="1928070" y="2075895"/>
            <a:ext cx="420797" cy="1677721"/>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ln>
        </p:spPr>
        <p:txBody>
          <a:bodyPr wrap="none" lIns="82815" tIns="41407" rIns="82815" bIns="41407" anchor="ctr"/>
          <a:lstStyle/>
          <a:p>
            <a:endParaRPr lang="zh-CN" altLang="en-US" sz="1200" dirty="0">
              <a:solidFill>
                <a:srgbClr val="000000"/>
              </a:solidFill>
            </a:endParaRPr>
          </a:p>
        </p:txBody>
      </p:sp>
      <p:sp>
        <p:nvSpPr>
          <p:cNvPr id="36" name="矩形 35"/>
          <p:cNvSpPr/>
          <p:nvPr/>
        </p:nvSpPr>
        <p:spPr>
          <a:xfrm>
            <a:off x="3168598" y="1256927"/>
            <a:ext cx="3995232" cy="461624"/>
          </a:xfrm>
          <a:prstGeom prst="rect">
            <a:avLst/>
          </a:prstGeom>
        </p:spPr>
        <p:txBody>
          <a:bodyPr wrap="square" lIns="91397" tIns="45700" rIns="91397" bIns="45700">
            <a:spAutoFit/>
          </a:bodyPr>
          <a:lstStyle/>
          <a:p>
            <a:r>
              <a:rPr lang="zh-CN" altLang="en-US" sz="2400" dirty="0">
                <a:solidFill>
                  <a:srgbClr val="06324B"/>
                </a:solidFill>
              </a:rPr>
              <a:t>代码的可读性和可维护性强</a:t>
            </a:r>
            <a:endParaRPr lang="en-US" altLang="zh-CN" sz="2400" b="1" dirty="0">
              <a:solidFill>
                <a:srgbClr val="06324B"/>
              </a:solidFill>
              <a:latin typeface="微软雅黑" panose="020B0503020204020204" charset="-122"/>
              <a:ea typeface="微软雅黑" panose="020B0503020204020204" charset="-122"/>
            </a:endParaRPr>
          </a:p>
        </p:txBody>
      </p:sp>
      <p:sp>
        <p:nvSpPr>
          <p:cNvPr id="37" name="矩形 47"/>
          <p:cNvSpPr>
            <a:spLocks noChangeArrowheads="1"/>
          </p:cNvSpPr>
          <p:nvPr/>
        </p:nvSpPr>
        <p:spPr bwMode="auto">
          <a:xfrm>
            <a:off x="3168599" y="1684155"/>
            <a:ext cx="5696710" cy="8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indent="-171450">
              <a:lnSpc>
                <a:spcPct val="120000"/>
              </a:lnSpc>
            </a:pPr>
            <a:r>
              <a:rPr lang="zh-CN" altLang="en-US" sz="1200" dirty="0">
                <a:solidFill>
                  <a:schemeClr val="tx1">
                    <a:lumMod val="65000"/>
                    <a:lumOff val="35000"/>
                  </a:schemeClr>
                </a:solidFill>
              </a:rPr>
              <a:t>类型系统增强了代码的可读性。</a:t>
            </a:r>
          </a:p>
          <a:p>
            <a:pPr indent="-171450">
              <a:lnSpc>
                <a:spcPct val="120000"/>
              </a:lnSpc>
            </a:pPr>
            <a:r>
              <a:rPr lang="zh-CN" altLang="en-US" sz="1200" dirty="0">
                <a:solidFill>
                  <a:schemeClr val="tx1">
                    <a:lumMod val="65000"/>
                    <a:lumOff val="35000"/>
                  </a:schemeClr>
                </a:solidFill>
              </a:rPr>
              <a:t>在编译阶段即可发现错误，与在运行时报错相比优势明显。</a:t>
            </a:r>
          </a:p>
          <a:p>
            <a:pPr indent="-171450">
              <a:lnSpc>
                <a:spcPct val="120000"/>
              </a:lnSpc>
            </a:pPr>
            <a:r>
              <a:rPr lang="zh-CN" altLang="en-US" sz="1200" dirty="0">
                <a:solidFill>
                  <a:schemeClr val="tx1">
                    <a:lumMod val="65000"/>
                    <a:lumOff val="35000"/>
                  </a:schemeClr>
                </a:solidFill>
              </a:rPr>
              <a:t>与之匹配的IDE具有良好的人性化功能，比如包括代码补全、接口提示和重构等。</a:t>
            </a:r>
          </a:p>
        </p:txBody>
      </p:sp>
      <p:sp>
        <p:nvSpPr>
          <p:cNvPr id="39" name="矩形 38"/>
          <p:cNvSpPr/>
          <p:nvPr/>
        </p:nvSpPr>
        <p:spPr>
          <a:xfrm>
            <a:off x="3168598" y="2654923"/>
            <a:ext cx="3261699" cy="461624"/>
          </a:xfrm>
          <a:prstGeom prst="rect">
            <a:avLst/>
          </a:prstGeom>
        </p:spPr>
        <p:txBody>
          <a:bodyPr wrap="square" lIns="91397" tIns="45700" rIns="91397" bIns="45700">
            <a:spAutoFit/>
          </a:bodyPr>
          <a:lstStyle/>
          <a:p>
            <a:r>
              <a:rPr lang="zh-CN" altLang="en-US" sz="2400" dirty="0">
                <a:solidFill>
                  <a:srgbClr val="06324B"/>
                </a:solidFill>
              </a:rPr>
              <a:t>代码具有较强的兼容性</a:t>
            </a:r>
            <a:endParaRPr lang="en-US" altLang="zh-CN" sz="2400" b="1" dirty="0">
              <a:solidFill>
                <a:srgbClr val="06324B"/>
              </a:solidFill>
              <a:latin typeface="微软雅黑" panose="020B0503020204020204" charset="-122"/>
              <a:ea typeface="微软雅黑" panose="020B0503020204020204" charset="-122"/>
            </a:endParaRPr>
          </a:p>
        </p:txBody>
      </p:sp>
      <p:sp>
        <p:nvSpPr>
          <p:cNvPr id="40" name="矩形 47"/>
          <p:cNvSpPr>
            <a:spLocks noChangeArrowheads="1"/>
          </p:cNvSpPr>
          <p:nvPr/>
        </p:nvSpPr>
        <p:spPr bwMode="auto">
          <a:xfrm>
            <a:off x="3168598" y="3035847"/>
            <a:ext cx="3807544" cy="81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indent="-171450">
              <a:lnSpc>
                <a:spcPct val="120000"/>
              </a:lnSpc>
            </a:pPr>
            <a:r>
              <a:rPr lang="zh-CN" altLang="en-US" sz="1200" dirty="0">
                <a:solidFill>
                  <a:schemeClr val="tx1">
                    <a:lumMod val="65000"/>
                    <a:lumOff val="35000"/>
                  </a:schemeClr>
                </a:solidFill>
              </a:rPr>
              <a:t>js文件可以直接重命名为ts文件。</a:t>
            </a:r>
          </a:p>
          <a:p>
            <a:pPr indent="-171450">
              <a:lnSpc>
                <a:spcPct val="120000"/>
              </a:lnSpc>
            </a:pPr>
            <a:r>
              <a:rPr lang="zh-CN" altLang="en-US" sz="1200" dirty="0">
                <a:solidFill>
                  <a:schemeClr val="tx1">
                    <a:lumMod val="65000"/>
                    <a:lumOff val="35000"/>
                  </a:schemeClr>
                </a:solidFill>
              </a:rPr>
              <a:t>如果没有显示声明变量类型，也可以自动推断类型。</a:t>
            </a:r>
          </a:p>
          <a:p>
            <a:pPr indent="-171450">
              <a:lnSpc>
                <a:spcPct val="120000"/>
              </a:lnSpc>
            </a:pPr>
            <a:r>
              <a:rPr lang="zh-CN" altLang="en-US" sz="1200" dirty="0">
                <a:solidFill>
                  <a:schemeClr val="tx1">
                    <a:lumMod val="65000"/>
                    <a:lumOff val="35000"/>
                  </a:schemeClr>
                </a:solidFill>
              </a:rPr>
              <a:t>即使ts代码在编译阶段报错，也能够编译成js代码。</a:t>
            </a:r>
          </a:p>
        </p:txBody>
      </p:sp>
      <p:sp>
        <p:nvSpPr>
          <p:cNvPr id="42" name="矩形 41"/>
          <p:cNvSpPr/>
          <p:nvPr/>
        </p:nvSpPr>
        <p:spPr>
          <a:xfrm>
            <a:off x="3168598" y="3993413"/>
            <a:ext cx="2848743" cy="461624"/>
          </a:xfrm>
          <a:prstGeom prst="rect">
            <a:avLst/>
          </a:prstGeom>
        </p:spPr>
        <p:txBody>
          <a:bodyPr wrap="square" lIns="91397" tIns="45700" rIns="91397" bIns="45700">
            <a:spAutoFit/>
          </a:bodyPr>
          <a:lstStyle/>
          <a:p>
            <a:r>
              <a:rPr lang="zh-CN" altLang="en-US" sz="2400" dirty="0">
                <a:solidFill>
                  <a:srgbClr val="06324B"/>
                </a:solidFill>
              </a:rPr>
              <a:t>社区活跃</a:t>
            </a:r>
            <a:endParaRPr lang="en-US" altLang="zh-CN" sz="2400" b="1" dirty="0">
              <a:solidFill>
                <a:srgbClr val="06324B"/>
              </a:solidFill>
              <a:latin typeface="微软雅黑" panose="020B0503020204020204" charset="-122"/>
              <a:ea typeface="微软雅黑" panose="020B0503020204020204" charset="-122"/>
            </a:endParaRPr>
          </a:p>
        </p:txBody>
      </p:sp>
      <p:sp>
        <p:nvSpPr>
          <p:cNvPr id="43" name="矩形 42"/>
          <p:cNvSpPr>
            <a:spLocks noChangeArrowheads="1"/>
          </p:cNvSpPr>
          <p:nvPr/>
        </p:nvSpPr>
        <p:spPr bwMode="auto">
          <a:xfrm>
            <a:off x="3168598" y="4409065"/>
            <a:ext cx="5349472" cy="8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indent="-171450">
              <a:lnSpc>
                <a:spcPct val="120000"/>
              </a:lnSpc>
            </a:pPr>
            <a:r>
              <a:rPr lang="zh-CN" altLang="en-US" sz="1200" dirty="0">
                <a:solidFill>
                  <a:schemeClr val="tx1">
                    <a:lumMod val="65000"/>
                    <a:lumOff val="35000"/>
                  </a:schemeClr>
                </a:solidFill>
              </a:rPr>
              <a:t>拥有广大的用户（Angular的新版本用TS开发），得到更多的意见和建议。</a:t>
            </a:r>
          </a:p>
          <a:p>
            <a:pPr indent="-171450">
              <a:lnSpc>
                <a:spcPct val="120000"/>
              </a:lnSpc>
            </a:pPr>
            <a:r>
              <a:rPr lang="zh-CN" altLang="en-US" sz="1200" dirty="0">
                <a:solidFill>
                  <a:schemeClr val="tx1">
                    <a:lumMod val="65000"/>
                    <a:lumOff val="35000"/>
                  </a:schemeClr>
                </a:solidFill>
              </a:rPr>
              <a:t>开发团队强大，能保证TypeScript得到及时更新。</a:t>
            </a:r>
          </a:p>
          <a:p>
            <a:pPr indent="-171450">
              <a:lnSpc>
                <a:spcPct val="120000"/>
              </a:lnSpc>
            </a:pPr>
            <a:r>
              <a:rPr lang="zh-CN" altLang="en-US" sz="1200" dirty="0">
                <a:solidFill>
                  <a:schemeClr val="tx1">
                    <a:lumMod val="65000"/>
                    <a:lumOff val="35000"/>
                  </a:schemeClr>
                </a:solidFill>
              </a:rPr>
              <a:t>及时跟随ECMA</a:t>
            </a:r>
            <a:r>
              <a:rPr lang="en-US" altLang="zh-CN" sz="1200" dirty="0">
                <a:solidFill>
                  <a:schemeClr val="tx1">
                    <a:lumMod val="65000"/>
                    <a:lumOff val="35000"/>
                  </a:schemeClr>
                </a:solidFill>
              </a:rPr>
              <a:t>S</a:t>
            </a:r>
            <a:r>
              <a:rPr lang="zh-CN" altLang="en-US" sz="1200" dirty="0">
                <a:solidFill>
                  <a:schemeClr val="tx1">
                    <a:lumMod val="65000"/>
                    <a:lumOff val="35000"/>
                  </a:schemeClr>
                </a:solidFill>
              </a:rPr>
              <a:t>cript版本的进步，甚至更提前一步支持优良的功能。</a:t>
            </a:r>
          </a:p>
        </p:txBody>
      </p:sp>
      <p:sp>
        <p:nvSpPr>
          <p:cNvPr id="44" name="箭头3"/>
          <p:cNvSpPr>
            <a:spLocks noChangeArrowheads="1"/>
          </p:cNvSpPr>
          <p:nvPr/>
        </p:nvSpPr>
        <p:spPr bwMode="auto">
          <a:xfrm rot="10800000" flipH="1" flipV="1">
            <a:off x="1477166" y="1267646"/>
            <a:ext cx="1500163" cy="1953076"/>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ln>
        </p:spPr>
        <p:txBody>
          <a:bodyPr wrap="none" lIns="82815" tIns="41407" rIns="82815" bIns="41407" anchor="ctr"/>
          <a:lstStyle/>
          <a:p>
            <a:endParaRPr lang="zh-CN" altLang="en-US" sz="1200" dirty="0">
              <a:solidFill>
                <a:srgbClr val="000000"/>
              </a:solidFill>
            </a:endParaRPr>
          </a:p>
        </p:txBody>
      </p:sp>
      <p:sp>
        <p:nvSpPr>
          <p:cNvPr id="34" name="Oval 19"/>
          <p:cNvSpPr>
            <a:spLocks noChangeArrowheads="1"/>
          </p:cNvSpPr>
          <p:nvPr/>
        </p:nvSpPr>
        <p:spPr bwMode="auto">
          <a:xfrm>
            <a:off x="937657" y="2322956"/>
            <a:ext cx="1191684" cy="1193800"/>
          </a:xfrm>
          <a:prstGeom prst="ellipse">
            <a:avLst/>
          </a:prstGeom>
          <a:solidFill>
            <a:schemeClr val="accent2"/>
          </a:solidFill>
          <a:ln w="9525">
            <a:noFill/>
            <a:round/>
          </a:ln>
        </p:spPr>
        <p:txBody>
          <a:bodyPr lIns="82815" tIns="41407" rIns="82815" bIns="41407" anchor="ctr"/>
          <a:lstStyle/>
          <a:p>
            <a:pPr algn="ctr">
              <a:lnSpc>
                <a:spcPct val="120000"/>
              </a:lnSpc>
            </a:pPr>
            <a:r>
              <a:rPr lang="zh-CN" altLang="en-US" sz="2535" b="1" dirty="0">
                <a:solidFill>
                  <a:schemeClr val="bg1"/>
                </a:solidFill>
                <a:latin typeface="Arial" panose="020B0604020202020204" pitchFamily="34" charset="0"/>
                <a:ea typeface="微软雅黑" panose="020B0503020204020204" charset="-122"/>
              </a:rPr>
              <a:t>优点</a:t>
            </a:r>
          </a:p>
        </p:txBody>
      </p:sp>
      <p:sp>
        <p:nvSpPr>
          <p:cNvPr id="49" name="箭头2"/>
          <p:cNvSpPr>
            <a:spLocks noChangeArrowheads="1"/>
          </p:cNvSpPr>
          <p:nvPr/>
        </p:nvSpPr>
        <p:spPr bwMode="auto">
          <a:xfrm rot="-5400000">
            <a:off x="1928070" y="4888547"/>
            <a:ext cx="420797" cy="1677721"/>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ln>
        </p:spPr>
        <p:txBody>
          <a:bodyPr wrap="none" lIns="82815" tIns="41407" rIns="82815" bIns="41407" anchor="ctr"/>
          <a:lstStyle/>
          <a:p>
            <a:endParaRPr lang="zh-CN" altLang="en-US" sz="1200" dirty="0">
              <a:solidFill>
                <a:srgbClr val="000000"/>
              </a:solidFill>
            </a:endParaRPr>
          </a:p>
        </p:txBody>
      </p:sp>
      <p:sp>
        <p:nvSpPr>
          <p:cNvPr id="50" name="Oval 19"/>
          <p:cNvSpPr>
            <a:spLocks noChangeArrowheads="1"/>
          </p:cNvSpPr>
          <p:nvPr/>
        </p:nvSpPr>
        <p:spPr bwMode="auto">
          <a:xfrm>
            <a:off x="937657" y="5170333"/>
            <a:ext cx="1191684" cy="1193800"/>
          </a:xfrm>
          <a:prstGeom prst="ellipse">
            <a:avLst/>
          </a:prstGeom>
          <a:solidFill>
            <a:srgbClr val="06324B"/>
          </a:solidFill>
          <a:ln w="9525">
            <a:noFill/>
            <a:round/>
          </a:ln>
        </p:spPr>
        <p:txBody>
          <a:bodyPr lIns="82815" tIns="41407" rIns="82815" bIns="41407" anchor="ctr"/>
          <a:lstStyle/>
          <a:p>
            <a:pPr algn="ctr">
              <a:lnSpc>
                <a:spcPct val="120000"/>
              </a:lnSpc>
            </a:pPr>
            <a:r>
              <a:rPr lang="zh-CN" altLang="en-US" sz="2535" b="1" dirty="0">
                <a:solidFill>
                  <a:schemeClr val="bg1"/>
                </a:solidFill>
                <a:latin typeface="Arial" panose="020B0604020202020204" pitchFamily="34" charset="0"/>
                <a:ea typeface="微软雅黑" panose="020B0503020204020204" charset="-122"/>
              </a:rPr>
              <a:t>缺点</a:t>
            </a:r>
          </a:p>
        </p:txBody>
      </p:sp>
      <p:sp>
        <p:nvSpPr>
          <p:cNvPr id="55" name="矩形 54"/>
          <p:cNvSpPr/>
          <p:nvPr/>
        </p:nvSpPr>
        <p:spPr>
          <a:xfrm>
            <a:off x="2944355" y="5471514"/>
            <a:ext cx="2646792" cy="461624"/>
          </a:xfrm>
          <a:prstGeom prst="rect">
            <a:avLst/>
          </a:prstGeom>
        </p:spPr>
        <p:txBody>
          <a:bodyPr wrap="none" lIns="91397" tIns="45700" rIns="91397" bIns="45700">
            <a:spAutoFit/>
          </a:bodyPr>
          <a:lstStyle/>
          <a:p>
            <a:r>
              <a:rPr lang="en-US" altLang="zh-CN" sz="2400" dirty="0">
                <a:solidFill>
                  <a:srgbClr val="06324B"/>
                </a:solidFill>
                <a:latin typeface="+mn-ea"/>
              </a:rPr>
              <a:t>“</a:t>
            </a:r>
            <a:r>
              <a:rPr lang="zh-CN" altLang="en-US" sz="2400" dirty="0">
                <a:solidFill>
                  <a:srgbClr val="06324B"/>
                </a:solidFill>
                <a:latin typeface="+mn-ea"/>
              </a:rPr>
              <a:t>成本</a:t>
            </a:r>
            <a:r>
              <a:rPr lang="en-US" altLang="zh-CN" sz="2400" dirty="0">
                <a:solidFill>
                  <a:srgbClr val="06324B"/>
                </a:solidFill>
                <a:latin typeface="+mn-ea"/>
              </a:rPr>
              <a:t>”</a:t>
            </a:r>
            <a:r>
              <a:rPr lang="zh-CN" altLang="en-US" sz="2400" dirty="0">
                <a:solidFill>
                  <a:srgbClr val="06324B"/>
                </a:solidFill>
                <a:latin typeface="+mn-ea"/>
              </a:rPr>
              <a:t>相对较高</a:t>
            </a:r>
            <a:endParaRPr lang="en-US" altLang="zh-CN" sz="2400" dirty="0">
              <a:solidFill>
                <a:srgbClr val="06324B"/>
              </a:solidFill>
              <a:latin typeface="+mn-ea"/>
            </a:endParaRPr>
          </a:p>
        </p:txBody>
      </p:sp>
      <p:sp>
        <p:nvSpPr>
          <p:cNvPr id="56" name="矩形 55"/>
          <p:cNvSpPr>
            <a:spLocks noChangeArrowheads="1"/>
          </p:cNvSpPr>
          <p:nvPr/>
        </p:nvSpPr>
        <p:spPr bwMode="auto">
          <a:xfrm>
            <a:off x="3168597" y="5887166"/>
            <a:ext cx="5349473" cy="55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7" tIns="45700" rIns="91397" bIns="4570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indent="-171450">
              <a:lnSpc>
                <a:spcPct val="120000"/>
              </a:lnSpc>
            </a:pPr>
            <a:r>
              <a:rPr lang="zh-CN" altLang="en-US" sz="1200" dirty="0">
                <a:solidFill>
                  <a:schemeClr val="tx1">
                    <a:lumMod val="65000"/>
                    <a:lumOff val="35000"/>
                  </a:schemeClr>
                </a:solidFill>
              </a:rPr>
              <a:t>一些概念对于前端人员而言不易于理解，学习成本较高。</a:t>
            </a:r>
          </a:p>
          <a:p>
            <a:pPr indent="-171450">
              <a:lnSpc>
                <a:spcPct val="120000"/>
              </a:lnSpc>
            </a:pPr>
            <a:r>
              <a:rPr lang="zh-CN" altLang="en-US" sz="1200" dirty="0">
                <a:solidFill>
                  <a:schemeClr val="tx1">
                    <a:lumMod val="65000"/>
                    <a:lumOff val="35000"/>
                  </a:schemeClr>
                </a:solidFill>
              </a:rPr>
              <a:t>短期内可能增加开发成本，但是长期而言有利于维护。</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p:tgtEl>
                                          <p:spTgt spid="36"/>
                                        </p:tgtEl>
                                        <p:attrNameLst>
                                          <p:attrName>ppt_y</p:attrName>
                                        </p:attrNameLst>
                                      </p:cBhvr>
                                      <p:tavLst>
                                        <p:tav tm="0">
                                          <p:val>
                                            <p:strVal val="#ppt_y+#ppt_h*1.125000"/>
                                          </p:val>
                                        </p:tav>
                                        <p:tav tm="100000">
                                          <p:val>
                                            <p:strVal val="#ppt_y"/>
                                          </p:val>
                                        </p:tav>
                                      </p:tavLst>
                                    </p:anim>
                                    <p:animEffect transition="in" filter="wipe(up)">
                                      <p:cBhvr>
                                        <p:cTn id="23" dur="500"/>
                                        <p:tgtEl>
                                          <p:spTgt spid="36"/>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p:tgtEl>
                                          <p:spTgt spid="37"/>
                                        </p:tgtEl>
                                        <p:attrNameLst>
                                          <p:attrName>ppt_y</p:attrName>
                                        </p:attrNameLst>
                                      </p:cBhvr>
                                      <p:tavLst>
                                        <p:tav tm="0">
                                          <p:val>
                                            <p:strVal val="#ppt_y+#ppt_h*1.125000"/>
                                          </p:val>
                                        </p:tav>
                                        <p:tav tm="100000">
                                          <p:val>
                                            <p:strVal val="#ppt_y"/>
                                          </p:val>
                                        </p:tav>
                                      </p:tavLst>
                                    </p:anim>
                                    <p:animEffect transition="in" filter="wipe(up)">
                                      <p:cBhvr>
                                        <p:cTn id="28" dur="500"/>
                                        <p:tgtEl>
                                          <p:spTgt spid="37"/>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p:tgtEl>
                                          <p:spTgt spid="39"/>
                                        </p:tgtEl>
                                        <p:attrNameLst>
                                          <p:attrName>ppt_y</p:attrName>
                                        </p:attrNameLst>
                                      </p:cBhvr>
                                      <p:tavLst>
                                        <p:tav tm="0">
                                          <p:val>
                                            <p:strVal val="#ppt_y+#ppt_h*1.125000"/>
                                          </p:val>
                                        </p:tav>
                                        <p:tav tm="100000">
                                          <p:val>
                                            <p:strVal val="#ppt_y"/>
                                          </p:val>
                                        </p:tav>
                                      </p:tavLst>
                                    </p:anim>
                                    <p:animEffect transition="in" filter="wipe(up)">
                                      <p:cBhvr>
                                        <p:cTn id="37" dur="500"/>
                                        <p:tgtEl>
                                          <p:spTgt spid="39"/>
                                        </p:tgtEl>
                                      </p:cBhvr>
                                    </p:animEffect>
                                  </p:childTnLst>
                                </p:cTn>
                              </p:par>
                            </p:childTnLst>
                          </p:cTn>
                        </p:par>
                        <p:par>
                          <p:cTn id="38" fill="hold">
                            <p:stCondLst>
                              <p:cond delay="3500"/>
                            </p:stCondLst>
                            <p:childTnLst>
                              <p:par>
                                <p:cTn id="39" presetID="12" presetClass="entr" presetSubtype="4"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p:tgtEl>
                                          <p:spTgt spid="40"/>
                                        </p:tgtEl>
                                        <p:attrNameLst>
                                          <p:attrName>ppt_y</p:attrName>
                                        </p:attrNameLst>
                                      </p:cBhvr>
                                      <p:tavLst>
                                        <p:tav tm="0">
                                          <p:val>
                                            <p:strVal val="#ppt_y+#ppt_h*1.125000"/>
                                          </p:val>
                                        </p:tav>
                                        <p:tav tm="100000">
                                          <p:val>
                                            <p:strVal val="#ppt_y"/>
                                          </p:val>
                                        </p:tav>
                                      </p:tavLst>
                                    </p:anim>
                                    <p:animEffect transition="in" filter="wipe(up)">
                                      <p:cBhvr>
                                        <p:cTn id="42" dur="500"/>
                                        <p:tgtEl>
                                          <p:spTgt spid="40"/>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par>
                          <p:cTn id="47" fill="hold">
                            <p:stCondLst>
                              <p:cond delay="4500"/>
                            </p:stCondLst>
                            <p:childTnLst>
                              <p:par>
                                <p:cTn id="48" presetID="12" presetClass="entr" presetSubtype="4"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p:tgtEl>
                                          <p:spTgt spid="42"/>
                                        </p:tgtEl>
                                        <p:attrNameLst>
                                          <p:attrName>ppt_y</p:attrName>
                                        </p:attrNameLst>
                                      </p:cBhvr>
                                      <p:tavLst>
                                        <p:tav tm="0">
                                          <p:val>
                                            <p:strVal val="#ppt_y+#ppt_h*1.125000"/>
                                          </p:val>
                                        </p:tav>
                                        <p:tav tm="100000">
                                          <p:val>
                                            <p:strVal val="#ppt_y"/>
                                          </p:val>
                                        </p:tav>
                                      </p:tavLst>
                                    </p:anim>
                                    <p:animEffect transition="in" filter="wipe(up)">
                                      <p:cBhvr>
                                        <p:cTn id="51" dur="500"/>
                                        <p:tgtEl>
                                          <p:spTgt spid="42"/>
                                        </p:tgtEl>
                                      </p:cBhvr>
                                    </p:animEffect>
                                  </p:childTnLst>
                                </p:cTn>
                              </p:par>
                            </p:childTnLst>
                          </p:cTn>
                        </p:par>
                        <p:par>
                          <p:cTn id="52" fill="hold">
                            <p:stCondLst>
                              <p:cond delay="5000"/>
                            </p:stCondLst>
                            <p:childTnLst>
                              <p:par>
                                <p:cTn id="53" presetID="12" presetClass="entr" presetSubtype="4"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p:tgtEl>
                                          <p:spTgt spid="43"/>
                                        </p:tgtEl>
                                        <p:attrNameLst>
                                          <p:attrName>ppt_y</p:attrName>
                                        </p:attrNameLst>
                                      </p:cBhvr>
                                      <p:tavLst>
                                        <p:tav tm="0">
                                          <p:val>
                                            <p:strVal val="#ppt_y+#ppt_h*1.125000"/>
                                          </p:val>
                                        </p:tav>
                                        <p:tav tm="100000">
                                          <p:val>
                                            <p:strVal val="#ppt_y"/>
                                          </p:val>
                                        </p:tav>
                                      </p:tavLst>
                                    </p:anim>
                                    <p:animEffect transition="in" filter="wipe(up)">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par>
                          <p:cTn id="68" fill="hold">
                            <p:stCondLst>
                              <p:cond delay="1000"/>
                            </p:stCondLst>
                            <p:childTnLst>
                              <p:par>
                                <p:cTn id="69" presetID="12" presetClass="entr" presetSubtype="4" fill="hold" grpId="0" nodeType="after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500"/>
                                        <p:tgtEl>
                                          <p:spTgt spid="55"/>
                                        </p:tgtEl>
                                        <p:attrNameLst>
                                          <p:attrName>ppt_y</p:attrName>
                                        </p:attrNameLst>
                                      </p:cBhvr>
                                      <p:tavLst>
                                        <p:tav tm="0">
                                          <p:val>
                                            <p:strVal val="#ppt_y+#ppt_h*1.125000"/>
                                          </p:val>
                                        </p:tav>
                                        <p:tav tm="100000">
                                          <p:val>
                                            <p:strVal val="#ppt_y"/>
                                          </p:val>
                                        </p:tav>
                                      </p:tavLst>
                                    </p:anim>
                                    <p:animEffect transition="in" filter="wipe(up)">
                                      <p:cBhvr>
                                        <p:cTn id="72" dur="500"/>
                                        <p:tgtEl>
                                          <p:spTgt spid="55"/>
                                        </p:tgtEl>
                                      </p:cBhvr>
                                    </p:animEffect>
                                  </p:childTnLst>
                                </p:cTn>
                              </p:par>
                            </p:childTnLst>
                          </p:cTn>
                        </p:par>
                        <p:par>
                          <p:cTn id="73" fill="hold">
                            <p:stCondLst>
                              <p:cond delay="1500"/>
                            </p:stCondLst>
                            <p:childTnLst>
                              <p:par>
                                <p:cTn id="74" presetID="12" presetClass="entr" presetSubtype="4" fill="hold" grpId="0" nodeType="after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additive="base">
                                        <p:cTn id="76" dur="500"/>
                                        <p:tgtEl>
                                          <p:spTgt spid="56"/>
                                        </p:tgtEl>
                                        <p:attrNameLst>
                                          <p:attrName>ppt_y</p:attrName>
                                        </p:attrNameLst>
                                      </p:cBhvr>
                                      <p:tavLst>
                                        <p:tav tm="0">
                                          <p:val>
                                            <p:strVal val="#ppt_y+#ppt_h*1.125000"/>
                                          </p:val>
                                        </p:tav>
                                        <p:tav tm="100000">
                                          <p:val>
                                            <p:strVal val="#ppt_y"/>
                                          </p:val>
                                        </p:tav>
                                      </p:tavLst>
                                    </p:anim>
                                    <p:animEffect transition="in" filter="wipe(up)">
                                      <p:cBhvr>
                                        <p:cTn id="7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bldLvl="0" animBg="1"/>
      <p:bldP spid="26" grpId="0" bldLvl="0" animBg="1"/>
      <p:bldP spid="36" grpId="0"/>
      <p:bldP spid="37" grpId="0"/>
      <p:bldP spid="39" grpId="0"/>
      <p:bldP spid="40" grpId="0"/>
      <p:bldP spid="42" grpId="0"/>
      <p:bldP spid="43" grpId="0"/>
      <p:bldP spid="44" grpId="0" bldLvl="0" animBg="1"/>
      <p:bldP spid="34" grpId="0" bldLvl="0" animBg="1"/>
      <p:bldP spid="49" grpId="0" bldLvl="0" animBg="1"/>
      <p:bldP spid="50" grpId="0" bldLvl="0" animBg="1"/>
      <p:bldP spid="55" grpId="0"/>
      <p:bldP spid="5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threePt" dir="t"/>
            </a:scene3d>
          </a:bodyPr>
          <a:lstStyle/>
          <a:p>
            <a:r>
              <a:rPr lang="zh-CN" altLang="en-US">
                <a:solidFill>
                  <a:schemeClr val="tx1"/>
                </a:solidFill>
                <a:effectLst>
                  <a:outerShdw blurRad="38100" dist="19050" dir="2700000" algn="tl" rotWithShape="0">
                    <a:schemeClr val="dk1">
                      <a:alpha val="40000"/>
                    </a:schemeClr>
                  </a:outerShdw>
                </a:effectLst>
              </a:rPr>
              <a:t>父子组件传值@Input @Output @ViewChild</a:t>
            </a:r>
          </a:p>
        </p:txBody>
      </p:sp>
      <p:sp>
        <p:nvSpPr>
          <p:cNvPr id="3" name="内容占位符 2"/>
          <p:cNvSpPr>
            <a:spLocks noGrp="1"/>
          </p:cNvSpPr>
          <p:nvPr>
            <p:ph idx="1"/>
          </p:nvPr>
        </p:nvSpPr>
        <p:spPr>
          <a:xfrm>
            <a:off x="669925" y="1296035"/>
            <a:ext cx="6708775" cy="5041265"/>
          </a:xfrm>
        </p:spPr>
        <p:txBody>
          <a:bodyPr/>
          <a:lstStyle/>
          <a:p>
            <a:pPr marL="0" indent="0">
              <a:buNone/>
            </a:pPr>
            <a:r>
              <a:rPr lang="zh-CN" altLang="en-US" sz="1800" b="1" dirty="0">
                <a:solidFill>
                  <a:schemeClr val="tx1"/>
                </a:solidFill>
                <a:effectLst>
                  <a:outerShdw blurRad="38100" dist="19050" dir="2700000" algn="tl" rotWithShape="0">
                    <a:schemeClr val="dk1">
                      <a:alpha val="40000"/>
                    </a:schemeClr>
                  </a:outerShdw>
                </a:effectLst>
              </a:rPr>
              <a:t>一、 父组件给子组件传值 -@Input</a:t>
            </a:r>
            <a:endParaRPr lang="zh-CN" altLang="en-US" dirty="0"/>
          </a:p>
          <a:p>
            <a:pPr marL="0" indent="0">
              <a:buNone/>
            </a:pPr>
            <a:r>
              <a:rPr lang="zh-CN" altLang="en-US" dirty="0"/>
              <a:t>1. 父组件调用子组件的时候传入数据</a:t>
            </a:r>
          </a:p>
          <a:p>
            <a:pPr marL="0" indent="0">
              <a:buNone/>
            </a:pPr>
            <a:r>
              <a:rPr lang="zh-CN" altLang="en-US" dirty="0"/>
              <a:t>&lt;app-header [msg]="msg"&gt;&lt;/app-header&gt;</a:t>
            </a:r>
          </a:p>
          <a:p>
            <a:pPr marL="0" indent="0">
              <a:buNone/>
            </a:pPr>
            <a:r>
              <a:rPr lang="zh-CN" altLang="en-US" dirty="0"/>
              <a:t>2. 子组件引入 Input 模块</a:t>
            </a:r>
          </a:p>
          <a:p>
            <a:pPr marL="0" indent="0">
              <a:buNone/>
            </a:pPr>
            <a:r>
              <a:rPr lang="zh-CN" altLang="en-US" dirty="0"/>
              <a:t>import { Component, OnInit ,Input } from '@angular/core';</a:t>
            </a:r>
          </a:p>
          <a:p>
            <a:pPr marL="0" indent="0">
              <a:buNone/>
            </a:pPr>
            <a:r>
              <a:rPr lang="zh-CN" altLang="en-US" dirty="0"/>
              <a:t>3. 子组件中 @Input 接收父组件传过来的数据</a:t>
            </a:r>
          </a:p>
          <a:p>
            <a:pPr marL="0" indent="0">
              <a:buNone/>
            </a:pPr>
            <a:r>
              <a:rPr lang="zh-CN" altLang="en-US" dirty="0"/>
              <a:t>export class HeaderComponent implements OnInit {</a:t>
            </a:r>
          </a:p>
          <a:p>
            <a:pPr marL="0" indent="0">
              <a:buNone/>
            </a:pPr>
            <a:r>
              <a:rPr lang="zh-CN" altLang="en-US" dirty="0"/>
              <a:t>  @Input() msg:string</a:t>
            </a:r>
          </a:p>
          <a:p>
            <a:pPr marL="0" indent="0">
              <a:buNone/>
            </a:pPr>
            <a:r>
              <a:rPr lang="zh-CN" altLang="en-US" dirty="0"/>
              <a:t> constructor() { }</a:t>
            </a:r>
          </a:p>
          <a:p>
            <a:pPr marL="0" indent="0">
              <a:buNone/>
            </a:pPr>
            <a:r>
              <a:rPr lang="zh-CN" altLang="en-US" dirty="0"/>
              <a:t> ngOnInit() {</a:t>
            </a:r>
          </a:p>
          <a:p>
            <a:pPr marL="0" indent="0">
              <a:buNone/>
            </a:pPr>
            <a:r>
              <a:rPr lang="zh-CN" altLang="en-US" dirty="0"/>
              <a:t> }</a:t>
            </a:r>
          </a:p>
          <a:p>
            <a:pPr marL="0" indent="0">
              <a:buNone/>
            </a:pPr>
            <a:r>
              <a:rPr lang="zh-CN" altLang="en-US" dirty="0"/>
              <a:t>}</a:t>
            </a:r>
          </a:p>
          <a:p>
            <a:pPr marL="0" indent="0">
              <a:buNone/>
            </a:pPr>
            <a:endParaRPr lang="zh-CN" altLang="en-US" dirty="0"/>
          </a:p>
        </p:txBody>
      </p:sp>
      <p:sp>
        <p:nvSpPr>
          <p:cNvPr id="4" name="矩形 3"/>
          <p:cNvSpPr/>
          <p:nvPr/>
        </p:nvSpPr>
        <p:spPr>
          <a:xfrm>
            <a:off x="7788275" y="1931035"/>
            <a:ext cx="4127500" cy="205486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b="1" spc="150">
                <a:solidFill>
                  <a:srgbClr val="FF0000"/>
                </a:solidFill>
                <a:effectLst>
                  <a:outerShdw blurRad="38100" dist="19050" dir="2700000" algn="tl" rotWithShape="0">
                    <a:schemeClr val="dk1">
                      <a:alpha val="40000"/>
                    </a:schemeClr>
                  </a:outerShdw>
                </a:effectLst>
                <a:uFillTx/>
                <a:sym typeface="+mn-ea"/>
              </a:rPr>
              <a:t>4. 子组件中使用父组件的数据</a:t>
            </a:r>
          </a:p>
          <a:p>
            <a:pPr lvl="0" algn="l">
              <a:lnSpc>
                <a:spcPct val="130000"/>
              </a:lnSpc>
              <a:spcBef>
                <a:spcPts val="0"/>
              </a:spcBef>
              <a:spcAft>
                <a:spcPts val="1000"/>
              </a:spcAft>
              <a:buClrTx/>
              <a:buSzTx/>
              <a:buFont typeface="Arial" panose="020B0604020202020204" pitchFamily="34" charset="0"/>
            </a:pPr>
            <a:r>
              <a:rPr lang="zh-CN" altLang="en-US" b="1" spc="150">
                <a:solidFill>
                  <a:srgbClr val="FF0000"/>
                </a:solidFill>
                <a:effectLst>
                  <a:outerShdw blurRad="38100" dist="19050" dir="2700000" algn="tl" rotWithShape="0">
                    <a:schemeClr val="dk1">
                      <a:alpha val="40000"/>
                    </a:schemeClr>
                  </a:outerShdw>
                </a:effectLst>
                <a:uFillTx/>
                <a:sym typeface="+mn-ea"/>
              </a:rPr>
              <a:t>&lt;h2&gt;这是头部组件--{{msg}}&lt;/h2&gt;</a:t>
            </a:r>
          </a:p>
          <a:p>
            <a:pPr lvl="0" algn="l">
              <a:lnSpc>
                <a:spcPct val="130000"/>
              </a:lnSpc>
              <a:spcBef>
                <a:spcPts val="0"/>
              </a:spcBef>
              <a:spcAft>
                <a:spcPts val="1000"/>
              </a:spcAft>
              <a:buClrTx/>
              <a:buSzTx/>
              <a:buFont typeface="Arial" panose="020B0604020202020204" pitchFamily="34" charset="0"/>
            </a:pPr>
            <a:endParaRPr lang="zh-CN" altLang="en-US" b="1" spc="150">
              <a:solidFill>
                <a:srgbClr val="FF0000"/>
              </a:solidFill>
              <a:effectLst>
                <a:outerShdw blurRad="38100" dist="19050" dir="2700000" algn="tl" rotWithShape="0">
                  <a:schemeClr val="dk1">
                    <a:alpha val="40000"/>
                  </a:schemeClr>
                </a:outerShdw>
              </a:effectLst>
              <a:uFillTx/>
              <a:sym typeface="+mn-ea"/>
            </a:endParaRPr>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sym typeface="+mn-ea"/>
              </a:rPr>
              <a:t>二、 父子组件传值的方式让子组件执行父组件的方法</a:t>
            </a:r>
            <a:endParaRPr lang="zh-CN" altLang="en-US" dirty="0"/>
          </a:p>
        </p:txBody>
      </p:sp>
      <p:sp>
        <p:nvSpPr>
          <p:cNvPr id="3" name="内容占位符 2"/>
          <p:cNvSpPr>
            <a:spLocks noGrp="1"/>
          </p:cNvSpPr>
          <p:nvPr>
            <p:ph idx="1"/>
          </p:nvPr>
        </p:nvSpPr>
        <p:spPr>
          <a:xfrm>
            <a:off x="669925" y="1296035"/>
            <a:ext cx="6203315" cy="5041265"/>
          </a:xfrm>
        </p:spPr>
        <p:txBody>
          <a:bodyPr/>
          <a:lstStyle/>
          <a:p>
            <a:pPr marL="0" indent="0">
              <a:buNone/>
            </a:pPr>
            <a:r>
              <a:rPr lang="zh-CN" altLang="en-US" dirty="0"/>
              <a:t>1. 父组件定义方法</a:t>
            </a:r>
          </a:p>
          <a:p>
            <a:pPr marL="0" indent="0">
              <a:buNone/>
            </a:pPr>
            <a:r>
              <a:rPr lang="zh-CN" altLang="en-US" dirty="0"/>
              <a:t>run(){</a:t>
            </a:r>
          </a:p>
          <a:p>
            <a:pPr marL="0" indent="0">
              <a:buNone/>
            </a:pPr>
            <a:r>
              <a:rPr lang="zh-CN" altLang="en-US" dirty="0"/>
              <a:t> alert('这是父组件的 run 方法');</a:t>
            </a:r>
          </a:p>
          <a:p>
            <a:pPr marL="0" indent="0">
              <a:buNone/>
            </a:pPr>
            <a:r>
              <a:rPr lang="zh-CN" altLang="en-US" dirty="0"/>
              <a:t>}</a:t>
            </a:r>
          </a:p>
          <a:p>
            <a:pPr marL="0" indent="0">
              <a:buNone/>
            </a:pPr>
            <a:r>
              <a:rPr lang="zh-CN" altLang="en-US" dirty="0"/>
              <a:t>2．调用子组件传入当前方法</a:t>
            </a:r>
          </a:p>
          <a:p>
            <a:pPr marL="0" indent="0">
              <a:buNone/>
            </a:pPr>
            <a:r>
              <a:rPr lang="zh-CN" altLang="en-US" dirty="0"/>
              <a:t>&lt;app-header [msg]="msg" [run]="run"&gt;&lt;/app-header&gt;</a:t>
            </a:r>
          </a:p>
          <a:p>
            <a:pPr marL="0" indent="0">
              <a:buNone/>
            </a:pPr>
            <a:endParaRPr lang="zh-CN" altLang="en-US" dirty="0"/>
          </a:p>
        </p:txBody>
      </p:sp>
      <p:sp>
        <p:nvSpPr>
          <p:cNvPr id="4" name="矩形 3"/>
          <p:cNvSpPr/>
          <p:nvPr/>
        </p:nvSpPr>
        <p:spPr>
          <a:xfrm>
            <a:off x="7731125" y="1156335"/>
            <a:ext cx="3984625" cy="454533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3. 子组件使用父组件的方法。</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export class HeaderComponent implements OnInit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@Input() msg:string;</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@Input() run:any;</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constructor() {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ngOnInit()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this.run(); /*子组件调用父组件的 run 方法*/</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 }</a:t>
            </a:r>
          </a:p>
          <a:p>
            <a:pPr lvl="0" algn="l">
              <a:lnSpc>
                <a:spcPct val="130000"/>
              </a:lnSpc>
              <a:spcBef>
                <a:spcPts val="0"/>
              </a:spcBef>
              <a:spcAft>
                <a:spcPts val="1000"/>
              </a:spcAft>
              <a:buClrTx/>
              <a:buSzTx/>
              <a:buFont typeface="Arial" panose="020B0604020202020204" pitchFamily="34" charset="0"/>
            </a:pPr>
            <a:r>
              <a:rPr lang="zh-CN" altLang="en-US" sz="1600" spc="150">
                <a:solidFill>
                  <a:schemeClr val="tx1">
                    <a:lumMod val="75000"/>
                    <a:lumOff val="25000"/>
                  </a:schemeClr>
                </a:solidFill>
                <a:uFillTx/>
                <a:sym typeface="+mn-ea"/>
              </a:rPr>
              <a:t>}</a:t>
            </a:r>
          </a:p>
          <a:p>
            <a:pPr lvl="0" algn="l">
              <a:lnSpc>
                <a:spcPct val="130000"/>
              </a:lnSpc>
              <a:spcBef>
                <a:spcPts val="0"/>
              </a:spcBef>
              <a:spcAft>
                <a:spcPts val="1000"/>
              </a:spcAft>
              <a:buClrTx/>
              <a:buSzTx/>
              <a:buFont typeface="Arial" panose="020B0604020202020204" pitchFamily="34" charset="0"/>
            </a:pPr>
            <a:endParaRPr lang="zh-CN" altLang="en-US" sz="1600" spc="150">
              <a:solidFill>
                <a:schemeClr val="tx1">
                  <a:lumMod val="75000"/>
                  <a:lumOff val="25000"/>
                </a:schemeClr>
              </a:solidFill>
              <a:uFillTx/>
              <a:sym typeface="+mn-ea"/>
            </a:endParaRP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 子组件通过@Output 执行父组件的方法</a:t>
            </a:r>
          </a:p>
        </p:txBody>
      </p:sp>
      <p:sp>
        <p:nvSpPr>
          <p:cNvPr id="3" name="内容占位符 2"/>
          <p:cNvSpPr>
            <a:spLocks noGrp="1"/>
          </p:cNvSpPr>
          <p:nvPr>
            <p:ph idx="1"/>
          </p:nvPr>
        </p:nvSpPr>
        <p:spPr/>
        <p:txBody>
          <a:bodyPr/>
          <a:lstStyle/>
          <a:p>
            <a:pPr marL="0" indent="0">
              <a:buNone/>
            </a:pPr>
            <a:r>
              <a:rPr lang="zh-CN" altLang="en-US" dirty="0"/>
              <a:t>1. 子组件引入 Output 和 EventEmitter</a:t>
            </a:r>
          </a:p>
          <a:p>
            <a:pPr marL="0" indent="0">
              <a:buNone/>
            </a:pPr>
            <a:r>
              <a:rPr lang="zh-CN" altLang="en-US" dirty="0"/>
              <a:t>import { Component, OnInit ,Input,Output,EventEmitter} from '@angular/core';</a:t>
            </a:r>
          </a:p>
          <a:p>
            <a:pPr marL="0" indent="0">
              <a:buNone/>
            </a:pPr>
            <a:r>
              <a:rPr lang="zh-CN" altLang="en-US" dirty="0"/>
              <a:t>2.子组件中实例化 EventEmitter</a:t>
            </a:r>
          </a:p>
          <a:p>
            <a:pPr marL="0" indent="0">
              <a:buNone/>
            </a:pPr>
            <a:r>
              <a:rPr lang="zh-CN" altLang="en-US" dirty="0"/>
              <a:t> @Output() private outer=new EventEmitter&lt;string&gt;(); </a:t>
            </a:r>
          </a:p>
          <a:p>
            <a:pPr marL="0" indent="0">
              <a:buNone/>
            </a:pPr>
            <a:r>
              <a:rPr lang="zh-CN" altLang="en-US" dirty="0"/>
              <a:t>  /*用 EventEmitter 和 output 装饰器配合使用 &lt;string&gt;指定类型变量*/</a:t>
            </a:r>
          </a:p>
          <a:p>
            <a:pPr marL="0" indent="0">
              <a:buNone/>
            </a:pPr>
            <a:r>
              <a:rPr lang="zh-CN" altLang="en-US" dirty="0"/>
              <a:t>3. 子组件通过 EventEmitter 对象 outer 实例广播数据</a:t>
            </a:r>
          </a:p>
          <a:p>
            <a:pPr marL="0" indent="0">
              <a:buNone/>
            </a:pPr>
            <a:r>
              <a:rPr lang="zh-CN" altLang="en-US" dirty="0"/>
              <a:t> sendParent(){</a:t>
            </a:r>
          </a:p>
          <a:p>
            <a:pPr marL="0" indent="0">
              <a:buNone/>
            </a:pPr>
            <a:r>
              <a:rPr lang="zh-CN" altLang="en-US" dirty="0"/>
              <a:t> // alert('zhixing');</a:t>
            </a:r>
          </a:p>
          <a:p>
            <a:pPr marL="0" indent="0">
              <a:buNone/>
            </a:pPr>
            <a:r>
              <a:rPr lang="zh-CN" altLang="en-US" dirty="0"/>
              <a:t> this.outer.emit('msg from child')</a:t>
            </a:r>
          </a:p>
          <a:p>
            <a:pPr marL="0" indent="0">
              <a:buNone/>
            </a:pPr>
            <a:r>
              <a:rPr lang="zh-CN" altLang="en-US" dirty="0"/>
              <a:t> }</a:t>
            </a:r>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69882" y="1252820"/>
            <a:ext cx="10852237" cy="5041355"/>
          </a:xfrm>
        </p:spPr>
        <p:txBody>
          <a:bodyPr/>
          <a:lstStyle/>
          <a:p>
            <a:r>
              <a:rPr lang="zh-CN" altLang="en-US" dirty="0"/>
              <a:t>4.父组件调用子组件的时候，定义接收事件 , outer 就是子组件的 EventEmitter 对象 outer</a:t>
            </a:r>
          </a:p>
          <a:p>
            <a:r>
              <a:rPr lang="zh-CN" altLang="en-US" dirty="0"/>
              <a:t>&lt;app-header (outer)="runParent($event)"&gt;&lt;/app-header&gt;</a:t>
            </a:r>
          </a:p>
          <a:p>
            <a:r>
              <a:rPr lang="zh-CN" altLang="en-US" dirty="0"/>
              <a:t>5.父组件接收到数据会调用自己的 runParent 方法，这个时候就能拿到子组件的数据</a:t>
            </a:r>
          </a:p>
          <a:p>
            <a:r>
              <a:rPr lang="zh-CN" altLang="en-US" dirty="0"/>
              <a:t>//接收子组件传递过来的数据</a:t>
            </a:r>
          </a:p>
          <a:p>
            <a:r>
              <a:rPr lang="zh-CN" altLang="en-US" dirty="0"/>
              <a:t> runParent(msg:string){</a:t>
            </a:r>
          </a:p>
          <a:p>
            <a:r>
              <a:rPr lang="zh-CN" altLang="en-US" dirty="0"/>
              <a:t> alert(msg); </a:t>
            </a:r>
          </a:p>
          <a:p>
            <a:r>
              <a:rPr lang="zh-CN" altLang="en-US" dirty="0"/>
              <a:t> }</a:t>
            </a: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 父组件通过局部变量获取子组件的引用 ，主动获取子组件的数据和方法（一）</a:t>
            </a:r>
          </a:p>
        </p:txBody>
      </p:sp>
      <p:sp>
        <p:nvSpPr>
          <p:cNvPr id="3" name="内容占位符 2"/>
          <p:cNvSpPr>
            <a:spLocks noGrp="1"/>
          </p:cNvSpPr>
          <p:nvPr>
            <p:ph idx="1"/>
          </p:nvPr>
        </p:nvSpPr>
        <p:spPr>
          <a:xfrm>
            <a:off x="669925" y="1296035"/>
            <a:ext cx="6217920" cy="5041265"/>
          </a:xfrm>
        </p:spPr>
        <p:txBody>
          <a:bodyPr/>
          <a:lstStyle/>
          <a:p>
            <a:pPr marL="0" indent="0">
              <a:buNone/>
            </a:pPr>
            <a:r>
              <a:rPr lang="zh-CN" altLang="en-US" dirty="0"/>
              <a:t>1. 定义 footer 组件</a:t>
            </a:r>
          </a:p>
          <a:p>
            <a:pPr marL="0" indent="0">
              <a:buNone/>
            </a:pPr>
            <a:r>
              <a:rPr lang="zh-CN" altLang="en-US" dirty="0"/>
              <a:t>export class FooterComponent implements OnInit {</a:t>
            </a:r>
          </a:p>
          <a:p>
            <a:pPr marL="0" indent="0">
              <a:buNone/>
            </a:pPr>
            <a:r>
              <a:rPr lang="zh-CN" altLang="en-US" dirty="0"/>
              <a:t> public msg:string;</a:t>
            </a:r>
          </a:p>
          <a:p>
            <a:pPr marL="0" indent="0">
              <a:buNone/>
            </a:pPr>
            <a:r>
              <a:rPr lang="zh-CN" altLang="en-US" dirty="0"/>
              <a:t> constructor() { </a:t>
            </a:r>
          </a:p>
          <a:p>
            <a:pPr marL="0" indent="0">
              <a:buNone/>
            </a:pPr>
            <a:r>
              <a:rPr lang="zh-CN" altLang="en-US" dirty="0"/>
              <a:t>  }</a:t>
            </a:r>
          </a:p>
          <a:p>
            <a:pPr marL="0" indent="0">
              <a:buNone/>
            </a:pPr>
            <a:r>
              <a:rPr lang="zh-CN" altLang="en-US" dirty="0"/>
              <a:t> ngOnInit() {</a:t>
            </a:r>
          </a:p>
          <a:p>
            <a:pPr marL="0" indent="0">
              <a:buNone/>
            </a:pPr>
            <a:r>
              <a:rPr lang="zh-CN" altLang="en-US" dirty="0"/>
              <a:t> }</a:t>
            </a:r>
          </a:p>
          <a:p>
            <a:pPr marL="0" indent="0">
              <a:buNone/>
            </a:pPr>
            <a:r>
              <a:rPr lang="zh-CN" altLang="en-US" dirty="0"/>
              <a:t> footerRun(){</a:t>
            </a:r>
          </a:p>
          <a:p>
            <a:pPr marL="0" indent="0">
              <a:buNone/>
            </a:pPr>
            <a:r>
              <a:rPr lang="zh-CN" altLang="en-US" dirty="0"/>
              <a:t> alert('这是 footer 子组件的 Run 方法');</a:t>
            </a:r>
          </a:p>
          <a:p>
            <a:pPr marL="0" indent="0">
              <a:buNone/>
            </a:pPr>
            <a:r>
              <a:rPr lang="zh-CN" altLang="en-US" dirty="0"/>
              <a:t> }</a:t>
            </a:r>
          </a:p>
          <a:p>
            <a:pPr marL="0" indent="0">
              <a:buNone/>
            </a:pPr>
            <a:r>
              <a:rPr lang="zh-CN" altLang="en-US" dirty="0"/>
              <a:t>}</a:t>
            </a:r>
          </a:p>
          <a:p>
            <a:pPr marL="0" indent="0">
              <a:buNone/>
            </a:pPr>
            <a:endParaRPr lang="zh-CN" altLang="en-US" dirty="0"/>
          </a:p>
        </p:txBody>
      </p:sp>
      <p:sp>
        <p:nvSpPr>
          <p:cNvPr id="4" name="矩形 3"/>
          <p:cNvSpPr/>
          <p:nvPr/>
        </p:nvSpPr>
        <p:spPr>
          <a:xfrm>
            <a:off x="7052310" y="1296035"/>
            <a:ext cx="4057015" cy="3520440"/>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2. 父组件调用子组件的时候给子组件起个名字</a:t>
            </a:r>
          </a:p>
          <a:p>
            <a:pPr lvl="0" algn="l">
              <a:lnSpc>
                <a:spcPct val="130000"/>
              </a:lnSpc>
              <a:spcBef>
                <a:spcPts val="0"/>
              </a:spcBef>
              <a:spcAft>
                <a:spcPts val="1000"/>
              </a:spcAft>
              <a:buClrTx/>
              <a:buSzTx/>
              <a:buFont typeface="Arial" panose="020B0604020202020204" pitchFamily="34" charset="0"/>
            </a:pPr>
            <a:r>
              <a:rPr lang="zh-CN" altLang="en-US" sz="1600" b="1" spc="150" dirty="0">
                <a:solidFill>
                  <a:srgbClr val="FF0000"/>
                </a:solidFill>
                <a:uFillTx/>
                <a:sym typeface="+mn-ea"/>
              </a:rPr>
              <a:t>&lt;app-footer #footer&gt;&lt;/app-footer&gt;</a:t>
            </a:r>
          </a:p>
          <a:p>
            <a:pPr lvl="0" algn="l">
              <a:lnSpc>
                <a:spcPct val="130000"/>
              </a:lnSpc>
              <a:spcBef>
                <a:spcPts val="0"/>
              </a:spcBef>
              <a:spcAft>
                <a:spcPts val="1000"/>
              </a:spcAft>
              <a:buClrTx/>
              <a:buSzTx/>
              <a:buFont typeface="Arial" panose="020B0604020202020204" pitchFamily="34" charset="0"/>
            </a:pPr>
            <a:endParaRPr lang="zh-CN" altLang="en-US" sz="1600" spc="150" dirty="0">
              <a:solidFill>
                <a:schemeClr val="tx1">
                  <a:lumMod val="75000"/>
                  <a:lumOff val="25000"/>
                </a:schemeClr>
              </a:solidFill>
              <a:uFillTx/>
              <a:sym typeface="+mn-ea"/>
            </a:endParaRP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3. 直接获取执行子组件的方法</a:t>
            </a:r>
          </a:p>
          <a:p>
            <a:pPr lvl="0" algn="l">
              <a:lnSpc>
                <a:spcPct val="130000"/>
              </a:lnSpc>
              <a:spcBef>
                <a:spcPts val="0"/>
              </a:spcBef>
              <a:spcAft>
                <a:spcPts val="1000"/>
              </a:spcAft>
              <a:buClrTx/>
              <a:buSzTx/>
              <a:buFont typeface="Arial" panose="020B0604020202020204" pitchFamily="34" charset="0"/>
            </a:pPr>
            <a:r>
              <a:rPr lang="zh-CN" altLang="en-US" sz="1600" b="1" spc="150" dirty="0">
                <a:solidFill>
                  <a:srgbClr val="FF0000"/>
                </a:solidFill>
                <a:uFillTx/>
                <a:sym typeface="+mn-ea"/>
              </a:rPr>
              <a:t>&lt;button (click)='footer.footerRun()'&gt;获取子组件的数据&lt;/button&gt;</a:t>
            </a:r>
          </a:p>
          <a:p>
            <a:pPr lvl="0" algn="l">
              <a:lnSpc>
                <a:spcPct val="130000"/>
              </a:lnSpc>
              <a:spcBef>
                <a:spcPts val="0"/>
              </a:spcBef>
              <a:spcAft>
                <a:spcPts val="1000"/>
              </a:spcAft>
              <a:buClrTx/>
              <a:buSzTx/>
              <a:buFont typeface="Arial" panose="020B0604020202020204" pitchFamily="34" charset="0"/>
            </a:pPr>
            <a:endParaRPr lang="zh-CN" altLang="en-US" sz="1600" b="1" spc="150" dirty="0">
              <a:solidFill>
                <a:srgbClr val="FF0000"/>
              </a:solidFill>
              <a:uFillTx/>
              <a:sym typeface="+mn-ea"/>
            </a:endParaRP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五、 父组件通过局部变量获取子组件的引用,通过 ViewChild 主动获取子组件的数据和方法</a:t>
            </a:r>
          </a:p>
        </p:txBody>
      </p:sp>
      <p:sp>
        <p:nvSpPr>
          <p:cNvPr id="3" name="内容占位符 2"/>
          <p:cNvSpPr>
            <a:spLocks noGrp="1"/>
          </p:cNvSpPr>
          <p:nvPr>
            <p:ph idx="1"/>
          </p:nvPr>
        </p:nvSpPr>
        <p:spPr>
          <a:xfrm>
            <a:off x="669882" y="1411570"/>
            <a:ext cx="10852237" cy="5041355"/>
          </a:xfrm>
        </p:spPr>
        <p:txBody>
          <a:bodyPr/>
          <a:lstStyle/>
          <a:p>
            <a:pPr marL="0" indent="0">
              <a:buNone/>
            </a:pPr>
            <a:r>
              <a:rPr lang="zh-CN" altLang="en-US" dirty="0"/>
              <a:t>1.调用子组件给子组件定义一个名称</a:t>
            </a:r>
          </a:p>
          <a:p>
            <a:pPr marL="0" indent="0">
              <a:buNone/>
            </a:pPr>
            <a:r>
              <a:rPr lang="zh-CN" altLang="en-US" dirty="0"/>
              <a:t>&lt;app-footer #footerChild&gt;&lt;/app-footer&gt;</a:t>
            </a:r>
          </a:p>
          <a:p>
            <a:pPr marL="0" indent="0">
              <a:buNone/>
            </a:pPr>
            <a:r>
              <a:rPr lang="zh-CN" altLang="en-US" dirty="0"/>
              <a:t>2. 引入 ViewChild</a:t>
            </a:r>
          </a:p>
          <a:p>
            <a:pPr marL="0" indent="0">
              <a:buNone/>
            </a:pPr>
            <a:r>
              <a:rPr lang="zh-CN" altLang="en-US" dirty="0"/>
              <a:t>import { Component, OnInit ,ViewChild} from '@angular/core';</a:t>
            </a:r>
          </a:p>
          <a:p>
            <a:pPr marL="0" indent="0">
              <a:buNone/>
            </a:pPr>
            <a:r>
              <a:rPr lang="zh-CN" altLang="en-US" dirty="0"/>
              <a:t>3. ViewChild 和刚才的子组件关联起来</a:t>
            </a:r>
          </a:p>
          <a:p>
            <a:pPr marL="0" indent="0">
              <a:buNone/>
            </a:pPr>
            <a:r>
              <a:rPr lang="zh-CN" altLang="en-US" dirty="0"/>
              <a:t> @ViewChild('footerChild') footer;</a:t>
            </a:r>
          </a:p>
          <a:p>
            <a:pPr marL="0" indent="0">
              <a:buNone/>
            </a:pPr>
            <a:r>
              <a:rPr lang="zh-CN" altLang="en-US" dirty="0"/>
              <a:t>4.调用子组件</a:t>
            </a:r>
          </a:p>
          <a:p>
            <a:pPr marL="0" indent="0">
              <a:buNone/>
            </a:pPr>
            <a:r>
              <a:rPr lang="zh-CN" altLang="en-US" dirty="0"/>
              <a:t> run(){</a:t>
            </a:r>
          </a:p>
          <a:p>
            <a:pPr marL="0" indent="0">
              <a:buNone/>
            </a:pPr>
            <a:r>
              <a:rPr lang="zh-CN" altLang="en-US" dirty="0"/>
              <a:t>  this.footer.footerRun();</a:t>
            </a:r>
          </a:p>
          <a:p>
            <a:pPr marL="0" indent="0">
              <a:buNone/>
            </a:pPr>
            <a:r>
              <a:rPr lang="zh-CN" altLang="en-US" dirty="0"/>
              <a:t> }</a:t>
            </a:r>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Angular中的路由</a:t>
            </a:r>
          </a:p>
        </p:txBody>
      </p:sp>
      <p:sp>
        <p:nvSpPr>
          <p:cNvPr id="3" name="内容占位符 2"/>
          <p:cNvSpPr>
            <a:spLocks noGrp="1"/>
          </p:cNvSpPr>
          <p:nvPr>
            <p:ph idx="1"/>
          </p:nvPr>
        </p:nvSpPr>
        <p:spPr>
          <a:xfrm>
            <a:off x="669925" y="1281430"/>
            <a:ext cx="4831080" cy="5041265"/>
          </a:xfrm>
        </p:spPr>
        <p:txBody>
          <a:bodyPr/>
          <a:lstStyle/>
          <a:p>
            <a:pPr marL="0" indent="0">
              <a:buNone/>
            </a:pPr>
            <a:r>
              <a:rPr lang="zh-CN" altLang="en-US"/>
              <a:t>一、Angular 命令创建一个配置好路由的项目</a:t>
            </a:r>
          </a:p>
          <a:p>
            <a:pPr marL="0" indent="0">
              <a:buNone/>
            </a:pPr>
            <a:r>
              <a:rPr lang="zh-CN" altLang="en-US"/>
              <a:t>1. 命令创建项目</a:t>
            </a:r>
          </a:p>
          <a:p>
            <a:pPr marL="0" indent="0">
              <a:buNone/>
            </a:pPr>
            <a:r>
              <a:rPr lang="zh-CN" altLang="en-US"/>
              <a:t>ng new demo02 –-routing</a:t>
            </a:r>
          </a:p>
          <a:p>
            <a:pPr marL="0" indent="0">
              <a:buNone/>
            </a:pPr>
            <a:endParaRPr lang="zh-CN" altLang="en-US"/>
          </a:p>
          <a:p>
            <a:pPr marL="0" indent="0">
              <a:buNone/>
            </a:pPr>
            <a:r>
              <a:rPr lang="zh-CN" altLang="en-US"/>
              <a:t>2. 创建需要的组件</a:t>
            </a:r>
          </a:p>
          <a:p>
            <a:pPr marL="0" indent="0">
              <a:buNone/>
            </a:pPr>
            <a:r>
              <a:rPr lang="zh-CN" altLang="en-US"/>
              <a:t>ng g component home</a:t>
            </a:r>
          </a:p>
          <a:p>
            <a:pPr marL="0" indent="0">
              <a:buNone/>
            </a:pPr>
            <a:r>
              <a:rPr lang="zh-CN" altLang="en-US"/>
              <a:t>ng g component news</a:t>
            </a:r>
          </a:p>
          <a:p>
            <a:pPr marL="0" indent="0">
              <a:buNone/>
            </a:pPr>
            <a:r>
              <a:rPr lang="zh-CN" altLang="en-US"/>
              <a:t>ng g component newscontent</a:t>
            </a:r>
          </a:p>
          <a:p>
            <a:pPr marL="0" indent="0">
              <a:buNone/>
            </a:pPr>
            <a:endParaRPr lang="zh-CN" altLang="en-US"/>
          </a:p>
        </p:txBody>
      </p:sp>
      <p:sp>
        <p:nvSpPr>
          <p:cNvPr id="4" name="矩形 3"/>
          <p:cNvSpPr/>
          <p:nvPr/>
        </p:nvSpPr>
        <p:spPr>
          <a:xfrm>
            <a:off x="5602605" y="-26670"/>
            <a:ext cx="6352540" cy="7426325"/>
          </a:xfrm>
          <a:prstGeom prst="rect">
            <a:avLst/>
          </a:prstGeom>
        </p:spPr>
        <p:txBody>
          <a:bodyPr vert="horz" wrap="square" lIns="101600" tIns="0" rIns="82550" bIns="0" rtlCol="0">
            <a:noAutofit/>
          </a:bodyPr>
          <a:lstStyle/>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3. 找到 app-routing.module.ts 配置路由</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引入组件</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import { HomeComponent } from './home/home.component';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import { NewsComponent } from './news/news.component';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import { NewscontentComponent } from './newscontent/newscontent.component';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配置路由</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const routes: Routes =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{path: 'home', component: HomeComponent},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{path: 'news', component: NewsComponent},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{path: 'newscontent/:id', component: NewscontentComponent},</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 path: '',</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 redirectTo: '/home',</a:t>
            </a:r>
          </a:p>
          <a:p>
            <a:pPr lvl="0" algn="l">
              <a:lnSpc>
                <a:spcPct val="130000"/>
              </a:lnSpc>
              <a:spcBef>
                <a:spcPts val="0"/>
              </a:spcBef>
              <a:spcAft>
                <a:spcPts val="1000"/>
              </a:spcAft>
              <a:buClrTx/>
              <a:buSzTx/>
              <a:buFont typeface="Arial" panose="020B0604020202020204" pitchFamily="34" charset="0"/>
            </a:pPr>
            <a:r>
              <a:rPr lang="zh-CN" altLang="en-US" sz="1600" spc="150" dirty="0">
                <a:solidFill>
                  <a:schemeClr val="tx1">
                    <a:lumMod val="75000"/>
                    <a:lumOff val="25000"/>
                  </a:schemeClr>
                </a:solidFill>
                <a:uFillTx/>
                <a:sym typeface="+mn-ea"/>
              </a:rPr>
              <a:t>pathMatch: 'full' } ];</a:t>
            </a:r>
          </a:p>
          <a:p>
            <a:pPr lvl="0" algn="l">
              <a:lnSpc>
                <a:spcPct val="130000"/>
              </a:lnSpc>
              <a:spcBef>
                <a:spcPts val="0"/>
              </a:spcBef>
              <a:spcAft>
                <a:spcPts val="1000"/>
              </a:spcAft>
              <a:buClrTx/>
              <a:buSzTx/>
              <a:buFont typeface="Arial" panose="020B0604020202020204" pitchFamily="34" charset="0"/>
            </a:pPr>
            <a:endParaRPr lang="zh-CN" altLang="en-US" sz="1600" spc="150" dirty="0">
              <a:solidFill>
                <a:schemeClr val="tx1">
                  <a:lumMod val="75000"/>
                  <a:lumOff val="25000"/>
                </a:schemeClr>
              </a:solidFill>
              <a:uFillTx/>
              <a:sym typeface="+mn-ea"/>
            </a:endParaRP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a:t>4. 找到 app.component.html 根组件模板，配置 router-outlet 显示动态加载的路由</a:t>
            </a:r>
          </a:p>
          <a:p>
            <a:pPr marL="0" indent="0">
              <a:buNone/>
            </a:pPr>
            <a:r>
              <a:rPr lang="zh-CN" altLang="en-US"/>
              <a:t>&lt;h1&gt;</a:t>
            </a:r>
          </a:p>
          <a:p>
            <a:pPr marL="0" indent="0">
              <a:buNone/>
            </a:pPr>
            <a:r>
              <a:rPr lang="zh-CN" altLang="en-US"/>
              <a:t> &lt;a routerLink="/home"&gt;首页&lt;/a&gt;</a:t>
            </a:r>
          </a:p>
          <a:p>
            <a:pPr marL="0" indent="0">
              <a:buNone/>
            </a:pPr>
            <a:r>
              <a:rPr lang="zh-CN" altLang="en-US"/>
              <a:t> &lt;a routerLink="/news"&gt;新闻&lt;/a&gt;</a:t>
            </a:r>
          </a:p>
          <a:p>
            <a:pPr marL="0" indent="0">
              <a:buNone/>
            </a:pPr>
            <a:r>
              <a:rPr lang="zh-CN" altLang="en-US"/>
              <a:t>&lt;/h1&gt;</a:t>
            </a:r>
          </a:p>
          <a:p>
            <a:pPr marL="0" indent="0">
              <a:buNone/>
            </a:pPr>
            <a:r>
              <a:rPr lang="zh-CN" altLang="en-US"/>
              <a:t>&lt;router-outlet&gt;&lt;/router-outlet&gt;</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二、Angula4.x 在已有的项目中配置路由</a:t>
            </a:r>
          </a:p>
        </p:txBody>
      </p:sp>
      <p:sp>
        <p:nvSpPr>
          <p:cNvPr id="3" name="内容占位符 2"/>
          <p:cNvSpPr>
            <a:spLocks noGrp="1"/>
          </p:cNvSpPr>
          <p:nvPr>
            <p:ph idx="1"/>
          </p:nvPr>
        </p:nvSpPr>
        <p:spPr/>
        <p:txBody>
          <a:bodyPr/>
          <a:lstStyle/>
          <a:p>
            <a:pPr marL="0" indent="0">
              <a:buNone/>
            </a:pPr>
            <a:r>
              <a:rPr lang="zh-CN" altLang="en-US"/>
              <a:t>1. 新建组件</a:t>
            </a:r>
          </a:p>
          <a:p>
            <a:pPr marL="0" indent="0">
              <a:buNone/>
            </a:pPr>
            <a:r>
              <a:rPr lang="zh-CN" altLang="en-US"/>
              <a:t>ng g component home</a:t>
            </a:r>
          </a:p>
          <a:p>
            <a:pPr marL="0" indent="0">
              <a:buNone/>
            </a:pPr>
            <a:r>
              <a:rPr lang="zh-CN" altLang="en-US"/>
              <a:t>ng g component news</a:t>
            </a:r>
          </a:p>
          <a:p>
            <a:pPr marL="0" indent="0">
              <a:buNone/>
            </a:pPr>
            <a:r>
              <a:rPr lang="zh-CN" altLang="en-US"/>
              <a:t>ng g component newscontent</a:t>
            </a:r>
          </a:p>
          <a:p>
            <a:pPr marL="0" indent="0">
              <a:buNone/>
            </a:pPr>
            <a:r>
              <a:rPr lang="zh-CN" altLang="en-US"/>
              <a:t>2. 新建 app-routing.module.ts ,app-routing.module.ts 中引入模块</a:t>
            </a:r>
          </a:p>
          <a:p>
            <a:pPr marL="0" indent="0">
              <a:buNone/>
            </a:pPr>
            <a:r>
              <a:rPr lang="zh-CN" altLang="en-US"/>
              <a:t>import { NgModule } from '@angular/core';</a:t>
            </a:r>
          </a:p>
          <a:p>
            <a:pPr marL="0" indent="0">
              <a:buNone/>
            </a:pPr>
            <a:r>
              <a:rPr lang="zh-CN" altLang="en-US"/>
              <a:t>import { Routes, RouterModule } from '@angular/router';</a:t>
            </a:r>
          </a:p>
          <a:p>
            <a:pPr marL="0" indent="0">
              <a:buNone/>
            </a:pPr>
            <a:r>
              <a:rPr lang="zh-CN" altLang="en-US"/>
              <a:t>3. app-routing.module.ts 中引入组件</a:t>
            </a:r>
          </a:p>
          <a:p>
            <a:pPr marL="0" indent="0">
              <a:buNone/>
            </a:pPr>
            <a:r>
              <a:rPr lang="zh-CN" altLang="en-US"/>
              <a:t>import { HomeComponent } from './home/home.component';</a:t>
            </a:r>
          </a:p>
          <a:p>
            <a:pPr marL="0" indent="0">
              <a:buNone/>
            </a:pPr>
            <a:r>
              <a:rPr lang="zh-CN" altLang="en-US"/>
              <a:t>import { NewsComponent } from './news/news.component';</a:t>
            </a:r>
          </a:p>
          <a:p>
            <a:pPr marL="0" indent="0">
              <a:buNone/>
            </a:pPr>
            <a:r>
              <a:rPr lang="zh-CN" altLang="en-US"/>
              <a:t>import { NewscontentComponent } from './newscontent/newscontent.component';</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17" y="198720"/>
            <a:ext cx="10852237" cy="5041355"/>
          </a:xfrm>
        </p:spPr>
        <p:txBody>
          <a:bodyPr/>
          <a:lstStyle/>
          <a:p>
            <a:pPr marL="0" indent="0">
              <a:buNone/>
            </a:pPr>
            <a:r>
              <a:rPr lang="zh-CN" altLang="en-US"/>
              <a:t>3. app-routing.module.ts 中配置组件</a:t>
            </a:r>
          </a:p>
          <a:p>
            <a:pPr marL="0" indent="0">
              <a:buNone/>
            </a:pPr>
            <a:r>
              <a:rPr lang="zh-CN" altLang="en-US"/>
              <a:t>const routes: Routes = [</a:t>
            </a:r>
          </a:p>
          <a:p>
            <a:pPr marL="0" indent="0">
              <a:buNone/>
            </a:pPr>
            <a:r>
              <a:rPr lang="zh-CN" altLang="en-US"/>
              <a:t> {path: 'home', component: HomeComponent},</a:t>
            </a:r>
          </a:p>
          <a:p>
            <a:pPr marL="0" indent="0">
              <a:buNone/>
            </a:pPr>
            <a:r>
              <a:rPr lang="zh-CN" altLang="en-US"/>
              <a:t> {path: 'news', component: NewsComponent},</a:t>
            </a:r>
          </a:p>
          <a:p>
            <a:pPr marL="0" indent="0">
              <a:buNone/>
            </a:pPr>
            <a:r>
              <a:rPr lang="zh-CN" altLang="en-US"/>
              <a:t> {path: 'newscontent/:id', component: NewscontentComponent},</a:t>
            </a:r>
          </a:p>
          <a:p>
            <a:pPr marL="0" indent="0">
              <a:buNone/>
            </a:pPr>
            <a:r>
              <a:rPr lang="zh-CN" altLang="en-US"/>
              <a:t> {</a:t>
            </a:r>
          </a:p>
          <a:p>
            <a:pPr marL="0" indent="0">
              <a:buNone/>
            </a:pPr>
            <a:r>
              <a:rPr lang="zh-CN" altLang="en-US"/>
              <a:t> path: '',</a:t>
            </a:r>
          </a:p>
          <a:p>
            <a:pPr marL="0" indent="0">
              <a:buNone/>
            </a:pPr>
            <a:r>
              <a:rPr lang="zh-CN" altLang="en-US"/>
              <a:t> redirectTo: '/home',</a:t>
            </a:r>
          </a:p>
          <a:p>
            <a:pPr marL="0" indent="0">
              <a:buNone/>
            </a:pPr>
            <a:r>
              <a:rPr lang="zh-CN" altLang="en-US"/>
              <a:t> pathMatch: 'full'</a:t>
            </a:r>
          </a:p>
          <a:p>
            <a:pPr marL="0" indent="0">
              <a:buNone/>
            </a:pPr>
            <a:r>
              <a:rPr lang="zh-CN" altLang="en-US"/>
              <a:t> }</a:t>
            </a:r>
          </a:p>
          <a:p>
            <a:pPr marL="0" indent="0">
              <a:buNone/>
            </a:pPr>
            <a:r>
              <a:rPr lang="zh-CN" altLang="en-US"/>
              <a:t> </a:t>
            </a:r>
          </a:p>
          <a:p>
            <a:pPr marL="0" indent="0">
              <a:buNone/>
            </a:pPr>
            <a:r>
              <a:rPr lang="zh-CN" altLang="en-US"/>
              <a:t>];</a:t>
            </a:r>
          </a:p>
          <a:p>
            <a:pPr marL="0" indent="0">
              <a:buNone/>
            </a:pP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580</TotalTime>
  <Words>11102</Words>
  <Application>Microsoft Office PowerPoint</Application>
  <PresentationFormat>自定义</PresentationFormat>
  <Paragraphs>1213</Paragraphs>
  <Slides>107</Slides>
  <Notes>9</Notes>
  <HiddenSlides>0</HiddenSlides>
  <MMClips>0</MMClips>
  <ScaleCrop>false</ScaleCrop>
  <HeadingPairs>
    <vt:vector size="4" baseType="variant">
      <vt:variant>
        <vt:lpstr>主题</vt:lpstr>
      </vt:variant>
      <vt:variant>
        <vt:i4>1</vt:i4>
      </vt:variant>
      <vt:variant>
        <vt:lpstr>幻灯片标题</vt:lpstr>
      </vt:variant>
      <vt:variant>
        <vt:i4>107</vt:i4>
      </vt:variant>
    </vt:vector>
  </HeadingPairs>
  <TitlesOfParts>
    <vt:vector size="108" baseType="lpstr">
      <vt:lpstr>Office 主题​​</vt:lpstr>
      <vt:lpstr>Angular 概述</vt:lpstr>
      <vt:lpstr>一、Angular介绍？</vt:lpstr>
      <vt:lpstr>一、Angular介绍？</vt:lpstr>
      <vt:lpstr>PowerPoint 演示文稿</vt:lpstr>
      <vt:lpstr>PowerPoint 演示文稿</vt:lpstr>
      <vt:lpstr>二、TypeScript 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三、Angular 能干什么？</vt:lpstr>
      <vt:lpstr>四、Angular、Vue、React 对比</vt:lpstr>
      <vt:lpstr>五、Angular开发工具介绍</vt:lpstr>
      <vt:lpstr>二、Angular安装、创建项目、 目录结构介绍、创建组件</vt:lpstr>
      <vt:lpstr>二、全局安装 Angular CLI 脚手架工具(只需要安装一次)。</vt:lpstr>
      <vt:lpstr>PowerPoint 演示文稿</vt:lpstr>
      <vt:lpstr>三、创建项目</vt:lpstr>
      <vt:lpstr>四、目录结构分析</vt:lpstr>
      <vt:lpstr>1.项目创建完成后的目录结构</vt:lpstr>
      <vt:lpstr>1.项目创建完成后的目录结构</vt:lpstr>
      <vt:lpstr>2.src 目录结构：</vt:lpstr>
      <vt:lpstr>2.src 目录结构：</vt:lpstr>
      <vt:lpstr>五、Hello Angular 4.0 以及 app.module.ts、组件分析</vt:lpstr>
      <vt:lpstr>PowerPoint 演示文稿</vt:lpstr>
      <vt:lpstr>PowerPoint 演示文稿</vt:lpstr>
      <vt:lpstr>PowerPoint 演示文稿</vt:lpstr>
      <vt:lpstr>三、Angular创建组件、绑定数据、绑定属性、数据循环、条件判断、事件、表单处理、双向数据绑定</vt:lpstr>
      <vt:lpstr>二、angualr绑定数据</vt:lpstr>
      <vt:lpstr>三、 数据循环 *ngFor</vt:lpstr>
      <vt:lpstr>四、条件判断 *ngIf</vt:lpstr>
      <vt:lpstr>五、执行事件 (click)=”getData()”</vt:lpstr>
      <vt:lpstr>六、绑定属性</vt:lpstr>
      <vt:lpstr>七、表单处理</vt:lpstr>
      <vt:lpstr>八、双向数据绑定</vt:lpstr>
      <vt:lpstr>四、Angular创建使用服务</vt:lpstr>
      <vt:lpstr>二、创建服务命令</vt:lpstr>
      <vt:lpstr>三、app.module.ts 里面引入创建的服务</vt:lpstr>
      <vt:lpstr>四、使用的页面引入服务，注册服务</vt:lpstr>
      <vt:lpstr>五、Angular get post 以及 jsonp 请求数据</vt:lpstr>
      <vt:lpstr>二、通过 Http、Jsonp 请求数据、不用 RxJs</vt:lpstr>
      <vt:lpstr>PowerPoint 演示文稿</vt:lpstr>
      <vt:lpstr>PowerPoint 演示文稿</vt:lpstr>
      <vt:lpstr>三、通过 Http、Jsonp 请求数据、使用 RxJs。</vt:lpstr>
      <vt:lpstr>PowerPoint 演示文稿</vt:lpstr>
      <vt:lpstr>父子组件传值@Input @Output @ViewChild</vt:lpstr>
      <vt:lpstr>二、 父子组件传值的方式让子组件执行父组件的方法</vt:lpstr>
      <vt:lpstr>三、 子组件通过@Output 执行父组件的方法</vt:lpstr>
      <vt:lpstr>PowerPoint 演示文稿</vt:lpstr>
      <vt:lpstr>四、 父组件通过局部变量获取子组件的引用 ，主动获取子组件的数据和方法（一）</vt:lpstr>
      <vt:lpstr>五、 父组件通过局部变量获取子组件的引用,通过 ViewChild 主动获取子组件的数据和方法</vt:lpstr>
      <vt:lpstr>Angular中的路由</vt:lpstr>
      <vt:lpstr>PowerPoint 演示文稿</vt:lpstr>
      <vt:lpstr>二、Angula4.x 在已有的项目中配置路由</vt:lpstr>
      <vt:lpstr>PowerPoint 演示文稿</vt:lpstr>
      <vt:lpstr>PowerPoint 演示文稿</vt:lpstr>
      <vt:lpstr>PowerPoint 演示文稿</vt:lpstr>
      <vt:lpstr>三、Angular routerLink 页面跳转 默认跳转路由</vt:lpstr>
      <vt:lpstr>四、Angular routerLinkActive 设置 routerLink默认选中路由</vt:lpstr>
      <vt:lpstr>五、路由的动态传值</vt:lpstr>
      <vt:lpstr>六、路由的 js 跳转</vt:lpstr>
      <vt:lpstr>七、路由的 js 跳转 get 传值</vt:lpstr>
      <vt:lpstr>八、父子路由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概述</dc:title>
  <dc:creator/>
  <cp:lastModifiedBy>User</cp:lastModifiedBy>
  <cp:revision>63</cp:revision>
  <dcterms:created xsi:type="dcterms:W3CDTF">2019-07-08T08:01:00Z</dcterms:created>
  <dcterms:modified xsi:type="dcterms:W3CDTF">2020-08-18T03:02:39Z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